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8" r:id="rId3"/>
    <p:sldId id="269" r:id="rId4"/>
    <p:sldId id="270" r:id="rId5"/>
    <p:sldId id="277" r:id="rId6"/>
    <p:sldId id="271" r:id="rId7"/>
    <p:sldId id="272" r:id="rId8"/>
    <p:sldId id="273" r:id="rId9"/>
    <p:sldId id="278" r:id="rId10"/>
    <p:sldId id="274" r:id="rId11"/>
    <p:sldId id="275" r:id="rId12"/>
    <p:sldId id="276" r:id="rId13"/>
    <p:sldId id="279" r:id="rId14"/>
    <p:sldId id="280" r:id="rId15"/>
    <p:sldId id="281" r:id="rId16"/>
    <p:sldId id="282" r:id="rId17"/>
    <p:sldId id="284" r:id="rId18"/>
    <p:sldId id="285" r:id="rId19"/>
    <p:sldId id="28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7"/>
    <p:restoredTop sz="96291"/>
  </p:normalViewPr>
  <p:slideViewPr>
    <p:cSldViewPr snapToGrid="0">
      <p:cViewPr>
        <p:scale>
          <a:sx n="113" d="100"/>
          <a:sy n="113" d="100"/>
        </p:scale>
        <p:origin x="76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A95AD-3564-C281-F74D-8476D620DE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B3D808-5A4B-CEE5-F266-C2FBFB810A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3474F-6B3E-CC9F-5E80-122D68790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61817-5A53-AC44-B637-80566EBF0A63}" type="datetimeFigureOut">
              <a:rPr lang="en-US" smtClean="0"/>
              <a:t>8/23/22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F9B6D-ABC8-9B5F-D2FB-04BA46741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CF600-7DF3-3E8C-52BC-73F6994B1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CF7A9-EAE4-B749-B0C7-1C7999A3D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77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22E0F-F456-84A4-25CB-A63D77905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447934-E597-BA94-6541-AFDF8D6E5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CB666-EA99-0716-FE98-2D701228C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61817-5A53-AC44-B637-80566EBF0A63}" type="datetimeFigureOut">
              <a:rPr lang="en-US" smtClean="0"/>
              <a:t>8/23/22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3EADA-7393-4009-4915-05EC79AEA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DE3C7-67AF-F950-F99E-8BB460384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CF7A9-EAE4-B749-B0C7-1C7999A3D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19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3B8B3B-42B8-7228-F5A5-02538C317A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637FE5-4215-D38A-73B5-154744FFBB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C5E62-3AAE-1A76-FB71-F2A7A6D45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61817-5A53-AC44-B637-80566EBF0A63}" type="datetimeFigureOut">
              <a:rPr lang="en-US" smtClean="0"/>
              <a:t>8/23/22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C5E81-200F-05FB-809E-7E905AC8D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900F5-38BD-C3CD-667E-A63446ECF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CF7A9-EAE4-B749-B0C7-1C7999A3D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56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DF9CB-E8FE-795E-7D1C-E356119FC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632D7-F5A6-4B1B-1880-8FA63A999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37C2C-1F11-C856-D3F4-DC81DA77B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61817-5A53-AC44-B637-80566EBF0A63}" type="datetimeFigureOut">
              <a:rPr lang="en-US" smtClean="0"/>
              <a:t>8/23/22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FF58E-BEFB-C832-2339-0823A40F5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78D39-9545-01BD-4A6E-76A20C9B7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CF7A9-EAE4-B749-B0C7-1C7999A3D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244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65C83-138C-11FE-B8D9-F6099B486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B6B01-44C1-4581-B460-C826577B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FE169-AD5E-183A-CEF8-65DFEF8E9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61817-5A53-AC44-B637-80566EBF0A63}" type="datetimeFigureOut">
              <a:rPr lang="en-US" smtClean="0"/>
              <a:t>8/23/22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CD0AE-A68B-D0D8-4CF6-31ED62726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06453A-4FD5-C739-52BC-115144734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CF7A9-EAE4-B749-B0C7-1C7999A3D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162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09752-211A-1629-6D7C-DB9C5028C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9F675-0D68-0CE8-F555-687A55ECA8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166104-8204-F2F2-87EF-A06805A3B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4ED884-A286-D17A-54FD-AA0A95F17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61817-5A53-AC44-B637-80566EBF0A63}" type="datetimeFigureOut">
              <a:rPr lang="en-US" smtClean="0"/>
              <a:t>8/23/22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0EC240-17DF-EC3A-CD6F-31E893467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1D877F-80B6-0656-32F6-85305239C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CF7A9-EAE4-B749-B0C7-1C7999A3D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120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5698A-727D-AEAE-E9D4-1D99DFC85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B3C46-65FA-ED23-C7B7-84A9FD5A3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AEE564-65DD-D4E3-9865-12A7532B41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D9FB20-5DAD-E942-E71C-90CE4759C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0A3E45-431E-3578-EEFE-E127D72EE7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46372C-170F-613C-507F-FEEEBE52C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61817-5A53-AC44-B637-80566EBF0A63}" type="datetimeFigureOut">
              <a:rPr lang="en-US" smtClean="0"/>
              <a:t>8/23/22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EB32A-2652-4BFF-F596-5FEE91F86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FC76D7-07A6-2EC2-12B1-54FCBE3B5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CF7A9-EAE4-B749-B0C7-1C7999A3D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91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D36F5-E5BC-4326-D4E0-115AB52D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C47E13-AECA-95A4-4590-227FD142D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61817-5A53-AC44-B637-80566EBF0A63}" type="datetimeFigureOut">
              <a:rPr lang="en-US" smtClean="0"/>
              <a:t>8/23/22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5FB2F-824C-EFC0-B9A7-6BBEB1149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E46147-2584-F85A-73BB-77348E859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CF7A9-EAE4-B749-B0C7-1C7999A3D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85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730147-1CAE-810F-3017-18CB91498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61817-5A53-AC44-B637-80566EBF0A63}" type="datetimeFigureOut">
              <a:rPr lang="en-US" smtClean="0"/>
              <a:t>8/23/22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E77927-D791-92DF-028E-1F35EF5A9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BD4F7-0B77-8BAC-4864-499783D5E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CF7A9-EAE4-B749-B0C7-1C7999A3D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378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C579A-60FE-F37B-A90F-6FC4DCC26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18389-F3AB-4DEA-C9EA-F76CEDB21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9B959C-75B9-79FA-DE96-28F86085EE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BA13F6-AC97-DD89-5D71-949A82CAD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61817-5A53-AC44-B637-80566EBF0A63}" type="datetimeFigureOut">
              <a:rPr lang="en-US" smtClean="0"/>
              <a:t>8/23/22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3D264-B77A-D28E-62FB-DEC80662E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C9E2A-E75B-8234-07E7-2902D3E16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CF7A9-EAE4-B749-B0C7-1C7999A3D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916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38884-A77E-A306-09FA-8AB5E75D1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4E2188-7D99-F405-E820-BDB688272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C528FA-84AB-7A31-6A0E-0ABA0EECEC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9BFD06-EA11-7574-83A4-8B713E3BD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61817-5A53-AC44-B637-80566EBF0A63}" type="datetimeFigureOut">
              <a:rPr lang="en-US" smtClean="0"/>
              <a:t>8/23/22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6E9942-A9D3-03FA-37D8-346DEC908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72085-CB1D-855A-D68B-A79D630CA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CF7A9-EAE4-B749-B0C7-1C7999A3D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866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A933E2-4044-C9A6-3C19-888203E80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46342A-7486-055A-C24A-C805A0293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380A24-92C7-34EA-3A2C-248A388D77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61817-5A53-AC44-B637-80566EBF0A63}" type="datetimeFigureOut">
              <a:rPr lang="en-US" smtClean="0"/>
              <a:t>8/23/22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8E0CD-0BE3-AA0A-491C-0FD7A60D75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815B4D-1E26-9767-A3FE-A794FDF5C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3CF7A9-EAE4-B749-B0C7-1C7999A3D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45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67239-C4D0-7601-0ED0-A460C27BFD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Basics of Diffraction</a:t>
            </a:r>
            <a:br>
              <a:rPr lang="en-US" dirty="0"/>
            </a:br>
            <a:r>
              <a:rPr lang="en-US" dirty="0"/>
              <a:t>through Apertures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590B9C-A125-0A14-AD8C-C044F512F9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Aug. 26, 2022</a:t>
            </a:r>
          </a:p>
        </p:txBody>
      </p:sp>
    </p:spTree>
    <p:extLst>
      <p:ext uri="{BB962C8B-B14F-4D97-AF65-F5344CB8AC3E}">
        <p14:creationId xmlns:p14="http://schemas.microsoft.com/office/powerpoint/2010/main" val="3045595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8A6A7B-A8F1-78D5-4F83-8EDE30A66475}"/>
              </a:ext>
            </a:extLst>
          </p:cNvPr>
          <p:cNvSpPr txBox="1"/>
          <p:nvPr/>
        </p:nvSpPr>
        <p:spPr>
          <a:xfrm>
            <a:off x="306834" y="481296"/>
            <a:ext cx="8868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Comparison b/w Dirichlet and Kirchhoff results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713E3554-320B-78E7-F2E7-B9BE24093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56" y="1163241"/>
            <a:ext cx="5232400" cy="889000"/>
          </a:xfrm>
          <a:prstGeom prst="rect">
            <a:avLst/>
          </a:prstGeom>
        </p:spPr>
      </p:pic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EB64B0E-0B71-7839-87BD-18BDD76A0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99" y="2154440"/>
            <a:ext cx="5980455" cy="8562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49FDC0-E037-F0E6-B3D0-ED9AC2BBD7C0}"/>
              </a:ext>
            </a:extLst>
          </p:cNvPr>
          <p:cNvSpPr txBox="1"/>
          <p:nvPr/>
        </p:nvSpPr>
        <p:spPr>
          <a:xfrm>
            <a:off x="8992692" y="5173462"/>
            <a:ext cx="29743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these expressions are most valid only in the limit of d/𝜆 &gt;&gt; 1. Expect better accuracy at further distances from aperture.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B9D328-1A9C-993E-8181-FAA7CFB1B8C0}"/>
              </a:ext>
            </a:extLst>
          </p:cNvPr>
          <p:cNvSpPr txBox="1"/>
          <p:nvPr/>
        </p:nvSpPr>
        <p:spPr>
          <a:xfrm>
            <a:off x="490653" y="3265438"/>
            <a:ext cx="5196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Jackson states that the diffracted fields for all three approximations (Kirchhoff, Dirichlet, Neumann) can be written in this common form:</a:t>
            </a:r>
          </a:p>
        </p:txBody>
      </p:sp>
      <p:pic>
        <p:nvPicPr>
          <p:cNvPr id="10" name="Picture 9" descr="A picture containing text, gauge, device&#10;&#10;Description automatically generated">
            <a:extLst>
              <a:ext uri="{FF2B5EF4-FFF2-40B4-BE49-F238E27FC236}">
                <a16:creationId xmlns:a16="http://schemas.microsoft.com/office/drawing/2014/main" id="{8227DC55-3D36-214C-6818-AC2BAA24E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29" y="4317042"/>
            <a:ext cx="4330700" cy="660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5D9206-CE86-5EAC-4E21-84C8A598E2E3}"/>
              </a:ext>
            </a:extLst>
          </p:cNvPr>
          <p:cNvSpPr txBox="1"/>
          <p:nvPr/>
        </p:nvSpPr>
        <p:spPr>
          <a:xfrm>
            <a:off x="365299" y="5090993"/>
            <a:ext cx="5664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𝒪(𝜃) is an “obliquity factor” that is of order unity:</a:t>
            </a:r>
          </a:p>
        </p:txBody>
      </p:sp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B387C213-E824-C12A-C9AD-D5EF57F6E6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456" y="5597107"/>
            <a:ext cx="3733800" cy="1041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63BEC3-08FF-0428-EF81-321874F6A19D}"/>
              </a:ext>
            </a:extLst>
          </p:cNvPr>
          <p:cNvSpPr txBox="1"/>
          <p:nvPr/>
        </p:nvSpPr>
        <p:spPr>
          <a:xfrm>
            <a:off x="5687122" y="5597107"/>
            <a:ext cx="3157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they’re all order unity, makes no real difference which approximation to use.</a:t>
            </a:r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B2643121-9278-26B1-C532-15B4178BEB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9436" y="1163241"/>
            <a:ext cx="5232399" cy="344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219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98DEF5-A4E2-B37D-18FE-E2D679BF17D6}"/>
              </a:ext>
            </a:extLst>
          </p:cNvPr>
          <p:cNvSpPr txBox="1"/>
          <p:nvPr/>
        </p:nvSpPr>
        <p:spPr>
          <a:xfrm>
            <a:off x="697229" y="468630"/>
            <a:ext cx="8868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My Calculation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1374A0-6BFD-8BC6-DC3B-75EB9CAFAE7A}"/>
              </a:ext>
            </a:extLst>
          </p:cNvPr>
          <p:cNvSpPr txBox="1"/>
          <p:nvPr/>
        </p:nvSpPr>
        <p:spPr>
          <a:xfrm>
            <a:off x="411909" y="994756"/>
            <a:ext cx="10114393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Most interested in intensity of beam at location of molecules after beam passes through hard aperture.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Assume molecules are located on aperture axis.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Use Kirchhoff integral to </a:t>
            </a:r>
            <a:r>
              <a:rPr lang="en-US" b="1" dirty="0"/>
              <a:t>compute field intensity relative to unperturbed intensity</a:t>
            </a:r>
            <a:r>
              <a:rPr lang="en-US" dirty="0"/>
              <a:t> at </a:t>
            </a:r>
            <a:r>
              <a:rPr lang="en-US" b="1" dirty="0"/>
              <a:t>fixed distance from aperture </a:t>
            </a:r>
            <a:r>
              <a:rPr lang="en-US" dirty="0"/>
              <a:t>(z = 1.0𝜆)</a:t>
            </a:r>
            <a:r>
              <a:rPr lang="en-US" b="1" dirty="0"/>
              <a:t> as function of aperture diameter</a:t>
            </a:r>
            <a:r>
              <a:rPr lang="en-US" dirty="0"/>
              <a:t>. (this is what [1] did).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Assumptions: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Molecular cloud extent negligible compared to wavelength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Gaussian beam waist located at z = 0.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B72B190-0754-D3E3-CBFE-94682F36F982}"/>
              </a:ext>
            </a:extLst>
          </p:cNvPr>
          <p:cNvGrpSpPr/>
          <p:nvPr/>
        </p:nvGrpSpPr>
        <p:grpSpPr>
          <a:xfrm>
            <a:off x="1272962" y="3622433"/>
            <a:ext cx="9031623" cy="2784316"/>
            <a:chOff x="1100350" y="3354313"/>
            <a:chExt cx="8557777" cy="243009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C767CAC-5C74-65CC-DFE5-C405092D378F}"/>
                </a:ext>
              </a:extLst>
            </p:cNvPr>
            <p:cNvGrpSpPr/>
            <p:nvPr/>
          </p:nvGrpSpPr>
          <p:grpSpPr>
            <a:xfrm>
              <a:off x="1100350" y="3354313"/>
              <a:ext cx="8557777" cy="2430097"/>
              <a:chOff x="1100350" y="3354313"/>
              <a:chExt cx="8557777" cy="2430097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F25D448D-C1DB-E7E3-925C-87D752C7A8AF}"/>
                  </a:ext>
                </a:extLst>
              </p:cNvPr>
              <p:cNvGrpSpPr/>
              <p:nvPr/>
            </p:nvGrpSpPr>
            <p:grpSpPr>
              <a:xfrm>
                <a:off x="1100350" y="3354313"/>
                <a:ext cx="8515806" cy="2430097"/>
                <a:chOff x="367708" y="2619471"/>
                <a:chExt cx="8515806" cy="2430097"/>
              </a:xfrm>
            </p:grpSpPr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052C57D2-466A-2431-99BE-705FABB0E9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96896" y="2936133"/>
                  <a:ext cx="0" cy="123055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Freeform 6">
                  <a:extLst>
                    <a:ext uri="{FF2B5EF4-FFF2-40B4-BE49-F238E27FC236}">
                      <a16:creationId xmlns:a16="http://schemas.microsoft.com/office/drawing/2014/main" id="{1C0928DB-2AE9-EFEA-51D8-15CF6F464529}"/>
                    </a:ext>
                  </a:extLst>
                </p:cNvPr>
                <p:cNvSpPr/>
                <p:nvPr/>
              </p:nvSpPr>
              <p:spPr>
                <a:xfrm>
                  <a:off x="2414171" y="2700169"/>
                  <a:ext cx="6368527" cy="645631"/>
                </a:xfrm>
                <a:custGeom>
                  <a:avLst/>
                  <a:gdLst>
                    <a:gd name="connsiteX0" fmla="*/ 0 w 6368527"/>
                    <a:gd name="connsiteY0" fmla="*/ 0 h 645631"/>
                    <a:gd name="connsiteX1" fmla="*/ 3076687 w 6368527"/>
                    <a:gd name="connsiteY1" fmla="*/ 645459 h 645631"/>
                    <a:gd name="connsiteX2" fmla="*/ 6368527 w 6368527"/>
                    <a:gd name="connsiteY2" fmla="*/ 64546 h 645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368527" h="645631">
                      <a:moveTo>
                        <a:pt x="0" y="0"/>
                      </a:moveTo>
                      <a:cubicBezTo>
                        <a:pt x="1007633" y="317350"/>
                        <a:pt x="2015266" y="634701"/>
                        <a:pt x="3076687" y="645459"/>
                      </a:cubicBezTo>
                      <a:cubicBezTo>
                        <a:pt x="4138108" y="656217"/>
                        <a:pt x="5767892" y="159572"/>
                        <a:pt x="6368527" y="64546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Freeform 7">
                  <a:extLst>
                    <a:ext uri="{FF2B5EF4-FFF2-40B4-BE49-F238E27FC236}">
                      <a16:creationId xmlns:a16="http://schemas.microsoft.com/office/drawing/2014/main" id="{926A01CF-2448-A2F1-5BA6-60261E378A98}"/>
                    </a:ext>
                  </a:extLst>
                </p:cNvPr>
                <p:cNvSpPr/>
                <p:nvPr/>
              </p:nvSpPr>
              <p:spPr>
                <a:xfrm rot="10800000">
                  <a:off x="2425321" y="3757023"/>
                  <a:ext cx="6368527" cy="645631"/>
                </a:xfrm>
                <a:custGeom>
                  <a:avLst/>
                  <a:gdLst>
                    <a:gd name="connsiteX0" fmla="*/ 0 w 6368527"/>
                    <a:gd name="connsiteY0" fmla="*/ 0 h 645631"/>
                    <a:gd name="connsiteX1" fmla="*/ 3076687 w 6368527"/>
                    <a:gd name="connsiteY1" fmla="*/ 645459 h 645631"/>
                    <a:gd name="connsiteX2" fmla="*/ 6368527 w 6368527"/>
                    <a:gd name="connsiteY2" fmla="*/ 64546 h 645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368527" h="645631">
                      <a:moveTo>
                        <a:pt x="0" y="0"/>
                      </a:moveTo>
                      <a:cubicBezTo>
                        <a:pt x="1007633" y="317350"/>
                        <a:pt x="2015266" y="634701"/>
                        <a:pt x="3076687" y="645459"/>
                      </a:cubicBezTo>
                      <a:cubicBezTo>
                        <a:pt x="4138108" y="656217"/>
                        <a:pt x="5767892" y="159572"/>
                        <a:pt x="6368527" y="64546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82979EE-6933-58D2-0B49-B52A1E17B628}"/>
                    </a:ext>
                  </a:extLst>
                </p:cNvPr>
                <p:cNvSpPr/>
                <p:nvPr/>
              </p:nvSpPr>
              <p:spPr>
                <a:xfrm>
                  <a:off x="5570002" y="3133507"/>
                  <a:ext cx="53788" cy="21515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A41DAE4A-6AF7-4B9A-9344-284E3612874A}"/>
                    </a:ext>
                  </a:extLst>
                </p:cNvPr>
                <p:cNvSpPr/>
                <p:nvPr/>
              </p:nvSpPr>
              <p:spPr>
                <a:xfrm>
                  <a:off x="5570002" y="3731893"/>
                  <a:ext cx="53788" cy="21515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285F1293-5722-AC1C-7C10-354FFE4BC5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51063" y="3360185"/>
                  <a:ext cx="0" cy="34326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7D528D4-B3B1-F196-A9AD-F3630853D09F}"/>
                    </a:ext>
                  </a:extLst>
                </p:cNvPr>
                <p:cNvSpPr txBox="1"/>
                <p:nvPr/>
              </p:nvSpPr>
              <p:spPr>
                <a:xfrm>
                  <a:off x="5623790" y="3489981"/>
                  <a:ext cx="23494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d</a:t>
                  </a:r>
                </a:p>
              </p:txBody>
            </p: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4C561EC3-148C-DA13-375D-7E95AAAC05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84432" y="3848592"/>
                  <a:ext cx="364991" cy="45490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C458EE2-AD64-52AA-2D3E-06DB113E9607}"/>
                    </a:ext>
                  </a:extLst>
                </p:cNvPr>
                <p:cNvSpPr txBox="1"/>
                <p:nvPr/>
              </p:nvSpPr>
              <p:spPr>
                <a:xfrm>
                  <a:off x="4563852" y="4269678"/>
                  <a:ext cx="118797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hard aperture (RF MOT coil)</a:t>
                  </a:r>
                </a:p>
              </p:txBody>
            </p: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6A29C8BC-C3DE-6DA5-2827-A5A5A82B37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72974" y="3731893"/>
                  <a:ext cx="285267" cy="55549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B27F22D-CEBC-0536-31B1-E6F6C52AD2B1}"/>
                    </a:ext>
                  </a:extLst>
                </p:cNvPr>
                <p:cNvSpPr txBox="1"/>
                <p:nvPr/>
              </p:nvSpPr>
              <p:spPr>
                <a:xfrm>
                  <a:off x="2250365" y="4269678"/>
                  <a:ext cx="118797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Gaussian beam before aperture</a:t>
                  </a:r>
                </a:p>
              </p:txBody>
            </p: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85028833-18AB-0664-1B4C-FC14DD18DE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72279" y="3031657"/>
                  <a:ext cx="134741" cy="37522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CE13E9B-F3BE-520F-0CA2-1666325954E7}"/>
                    </a:ext>
                  </a:extLst>
                </p:cNvPr>
                <p:cNvSpPr txBox="1"/>
                <p:nvPr/>
              </p:nvSpPr>
              <p:spPr>
                <a:xfrm>
                  <a:off x="6121348" y="2619471"/>
                  <a:ext cx="118797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Diffracted beam afterward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3146F97-E9E2-79E7-D42E-AC2374CF58A5}"/>
                    </a:ext>
                  </a:extLst>
                </p:cNvPr>
                <p:cNvSpPr txBox="1"/>
                <p:nvPr/>
              </p:nvSpPr>
              <p:spPr>
                <a:xfrm>
                  <a:off x="367708" y="4303499"/>
                  <a:ext cx="118797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Drawing not to scale.</a:t>
                  </a:r>
                </a:p>
              </p:txBody>
            </p: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8E129CF1-329F-90F8-5DB4-00F0D5EE1AE7}"/>
                    </a:ext>
                  </a:extLst>
                </p:cNvPr>
                <p:cNvGrpSpPr/>
                <p:nvPr/>
              </p:nvGrpSpPr>
              <p:grpSpPr>
                <a:xfrm>
                  <a:off x="698218" y="2883369"/>
                  <a:ext cx="609600" cy="586153"/>
                  <a:chOff x="9460523" y="2215662"/>
                  <a:chExt cx="609600" cy="586153"/>
                </a:xfrm>
              </p:grpSpPr>
              <p:cxnSp>
                <p:nvCxnSpPr>
                  <p:cNvPr id="30" name="Straight Arrow Connector 29">
                    <a:extLst>
                      <a:ext uri="{FF2B5EF4-FFF2-40B4-BE49-F238E27FC236}">
                        <a16:creationId xmlns:a16="http://schemas.microsoft.com/office/drawing/2014/main" id="{320EBE2F-F03F-81DD-54F9-1D6AD414319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460523" y="2215662"/>
                    <a:ext cx="0" cy="586153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Arrow Connector 30">
                    <a:extLst>
                      <a:ext uri="{FF2B5EF4-FFF2-40B4-BE49-F238E27FC236}">
                        <a16:creationId xmlns:a16="http://schemas.microsoft.com/office/drawing/2014/main" id="{77FDB4D1-726D-25C2-BEFC-EB8BD932AC17}"/>
                      </a:ext>
                    </a:extLst>
                  </p:cNvPr>
                  <p:cNvCxnSpPr/>
                  <p:nvPr/>
                </p:nvCxnSpPr>
                <p:spPr>
                  <a:xfrm>
                    <a:off x="9460523" y="2789078"/>
                    <a:ext cx="609600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B5D6AAB-DB36-6D6A-025C-947D48A08FAA}"/>
                    </a:ext>
                  </a:extLst>
                </p:cNvPr>
                <p:cNvSpPr txBox="1"/>
                <p:nvPr/>
              </p:nvSpPr>
              <p:spPr>
                <a:xfrm>
                  <a:off x="5359449" y="2694158"/>
                  <a:ext cx="58322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z = 0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876CDC4-EB8F-A89B-B741-9C8544E2EB0E}"/>
                    </a:ext>
                  </a:extLst>
                </p:cNvPr>
                <p:cNvSpPr txBox="1"/>
                <p:nvPr/>
              </p:nvSpPr>
              <p:spPr>
                <a:xfrm>
                  <a:off x="412951" y="2698703"/>
                  <a:ext cx="2852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x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BCFCD9C-4777-E290-84B7-1D4B5E02A776}"/>
                    </a:ext>
                  </a:extLst>
                </p:cNvPr>
                <p:cNvSpPr txBox="1"/>
                <p:nvPr/>
              </p:nvSpPr>
              <p:spPr>
                <a:xfrm>
                  <a:off x="1134982" y="3382168"/>
                  <a:ext cx="2852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z</a:t>
                  </a:r>
                </a:p>
              </p:txBody>
            </p:sp>
            <p:cxnSp>
              <p:nvCxnSpPr>
                <p:cNvPr id="28" name="Elbow Connector 27">
                  <a:extLst>
                    <a:ext uri="{FF2B5EF4-FFF2-40B4-BE49-F238E27FC236}">
                      <a16:creationId xmlns:a16="http://schemas.microsoft.com/office/drawing/2014/main" id="{9CB4AE3C-1372-D3DE-F0B7-93F2DFAA75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5966413" y="3773853"/>
                  <a:ext cx="915415" cy="605541"/>
                </a:xfrm>
                <a:prstGeom prst="bentConnector3">
                  <a:avLst>
                    <a:gd name="adj1" fmla="val 50000"/>
                  </a:avLst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AE2707F-ED59-561A-8260-F9A07CD188AE}"/>
                    </a:ext>
                  </a:extLst>
                </p:cNvPr>
                <p:cNvSpPr txBox="1"/>
                <p:nvPr/>
              </p:nvSpPr>
              <p:spPr>
                <a:xfrm>
                  <a:off x="5910013" y="4587903"/>
                  <a:ext cx="29735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Compute field intensity relative to unperturbed intensity at specific </a:t>
                  </a:r>
                  <a:r>
                    <a:rPr lang="en-US" sz="1200" i="1" dirty="0"/>
                    <a:t>z </a:t>
                  </a:r>
                  <a:r>
                    <a:rPr lang="en-US" sz="1200" dirty="0"/>
                    <a:t>on axis.</a:t>
                  </a:r>
                </a:p>
              </p:txBody>
            </p:sp>
          </p:grp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60389048-4375-472A-AD68-ABDCB407FE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83007" y="4266660"/>
                <a:ext cx="667512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A1C5E7B-BF57-1B1B-9092-9E6293FB81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53230" y="4173025"/>
              <a:ext cx="182880" cy="18288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79B4897-493B-4F72-6EEF-E1D29323E1C0}"/>
              </a:ext>
            </a:extLst>
          </p:cNvPr>
          <p:cNvSpPr txBox="1"/>
          <p:nvPr/>
        </p:nvSpPr>
        <p:spPr>
          <a:xfrm>
            <a:off x="384475" y="6498254"/>
            <a:ext cx="9614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[1] = Diffraction Pattern of a Circular Aperture at Short Distances, C.L. Andrews, Phys. Rev. Vol. 71 No. 11, pgs. 777-786 (1947).</a:t>
            </a:r>
          </a:p>
        </p:txBody>
      </p:sp>
    </p:spTree>
    <p:extLst>
      <p:ext uri="{BB962C8B-B14F-4D97-AF65-F5344CB8AC3E}">
        <p14:creationId xmlns:p14="http://schemas.microsoft.com/office/powerpoint/2010/main" val="3423092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E8A174-7D46-577E-02FA-7C2D54F44911}"/>
              </a:ext>
            </a:extLst>
          </p:cNvPr>
          <p:cNvSpPr txBox="1"/>
          <p:nvPr/>
        </p:nvSpPr>
        <p:spPr>
          <a:xfrm>
            <a:off x="697229" y="468630"/>
            <a:ext cx="8868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 and Comparison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8DABF8-9A6E-6050-9A0A-ECD5704CB851}"/>
              </a:ext>
            </a:extLst>
          </p:cNvPr>
          <p:cNvSpPr txBox="1"/>
          <p:nvPr/>
        </p:nvSpPr>
        <p:spPr>
          <a:xfrm>
            <a:off x="697228" y="1080645"/>
            <a:ext cx="9988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First, assume incident plane wave to directly compare with the result in [1].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61564-7621-0989-CAD1-ACB8C7753A26}"/>
              </a:ext>
            </a:extLst>
          </p:cNvPr>
          <p:cNvSpPr txBox="1"/>
          <p:nvPr/>
        </p:nvSpPr>
        <p:spPr>
          <a:xfrm>
            <a:off x="697228" y="1453094"/>
            <a:ext cx="1014661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Parameters: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Incident wave has uniform amplitude across aperture (plane wave)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Observation point is 1.0𝜆 downstream from aperture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Relative intensity computed by ratio of perturbed to unperturbed intensity at observation point.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Take 𝜆 = 2.0 cm. 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066346EC-253F-19A0-16C2-518AD2907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22" y="3270734"/>
            <a:ext cx="4775200" cy="3086100"/>
          </a:xfrm>
          <a:prstGeom prst="rect">
            <a:avLst/>
          </a:prstGeom>
        </p:spPr>
      </p:pic>
      <p:pic>
        <p:nvPicPr>
          <p:cNvPr id="8" name="Picture 7" descr="Diagram, engineering drawing&#10;&#10;Description automatically generated">
            <a:extLst>
              <a:ext uri="{FF2B5EF4-FFF2-40B4-BE49-F238E27FC236}">
                <a16:creationId xmlns:a16="http://schemas.microsoft.com/office/drawing/2014/main" id="{914060CD-D221-2C24-B80D-4A2249EC0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464" y="3328571"/>
            <a:ext cx="2868662" cy="27798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231167-1D6D-C719-3803-8B7A2B228CD6}"/>
              </a:ext>
            </a:extLst>
          </p:cNvPr>
          <p:cNvSpPr txBox="1"/>
          <p:nvPr/>
        </p:nvSpPr>
        <p:spPr>
          <a:xfrm>
            <a:off x="1885743" y="6345404"/>
            <a:ext cx="1899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calculation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604B69-64B6-EF28-E668-31387F27BB50}"/>
              </a:ext>
            </a:extLst>
          </p:cNvPr>
          <p:cNvSpPr txBox="1"/>
          <p:nvPr/>
        </p:nvSpPr>
        <p:spPr>
          <a:xfrm>
            <a:off x="5691259" y="6206904"/>
            <a:ext cx="3795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 from [1]. Solid = theory calc., circles = experimental measurement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B27114-1A09-844E-A993-8E757BF2085D}"/>
              </a:ext>
            </a:extLst>
          </p:cNvPr>
          <p:cNvSpPr txBox="1"/>
          <p:nvPr/>
        </p:nvSpPr>
        <p:spPr>
          <a:xfrm>
            <a:off x="9807525" y="3059458"/>
            <a:ext cx="20445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result matches the one from [1]. But how does this make intuitive sense? </a:t>
            </a:r>
            <a:r>
              <a:rPr lang="en-US" b="1" dirty="0"/>
              <a:t>Fresnel zone interference…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7D66D5-B479-0274-B21C-3A0B3A7814F4}"/>
              </a:ext>
            </a:extLst>
          </p:cNvPr>
          <p:cNvSpPr txBox="1"/>
          <p:nvPr/>
        </p:nvSpPr>
        <p:spPr>
          <a:xfrm>
            <a:off x="2835312" y="3328571"/>
            <a:ext cx="144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 = 1.0𝜆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C95F20-AD80-AEF4-7C5A-0548C55AAF9C}"/>
              </a:ext>
            </a:extLst>
          </p:cNvPr>
          <p:cNvSpPr txBox="1"/>
          <p:nvPr/>
        </p:nvSpPr>
        <p:spPr>
          <a:xfrm>
            <a:off x="9730154" y="4948687"/>
            <a:ext cx="24618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Repeated calculation at other z values (0.5𝜆, 2.0𝜆, 5.0𝜆. Results all match theory curves in paper.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7A43F2-45C1-EADE-36D5-52F7D7D8586B}"/>
              </a:ext>
            </a:extLst>
          </p:cNvPr>
          <p:cNvSpPr txBox="1"/>
          <p:nvPr/>
        </p:nvSpPr>
        <p:spPr>
          <a:xfrm>
            <a:off x="9061939" y="572814"/>
            <a:ext cx="26845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reason why Kirchhoff integral should work here! Close distance AND small aperture size… </a:t>
            </a:r>
          </a:p>
          <a:p>
            <a:r>
              <a:rPr lang="en-US" b="1" dirty="0"/>
              <a:t>Yet experimental result is not far off from theory.</a:t>
            </a:r>
          </a:p>
        </p:txBody>
      </p:sp>
    </p:spTree>
    <p:extLst>
      <p:ext uri="{BB962C8B-B14F-4D97-AF65-F5344CB8AC3E}">
        <p14:creationId xmlns:p14="http://schemas.microsoft.com/office/powerpoint/2010/main" val="284631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5BBC1A-5770-4766-D4AD-FF82F87681D1}"/>
              </a:ext>
            </a:extLst>
          </p:cNvPr>
          <p:cNvSpPr txBox="1"/>
          <p:nvPr/>
        </p:nvSpPr>
        <p:spPr>
          <a:xfrm>
            <a:off x="657035" y="711501"/>
            <a:ext cx="11253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Now make incident wave at aperture a Gaussian. </a:t>
            </a:r>
            <a:r>
              <a:rPr lang="en-US" dirty="0"/>
              <a:t>Hence, field across the aperture has radial Gaussian dependence.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CDBD8A-E6B9-7207-601E-5170C581BBCB}"/>
              </a:ext>
            </a:extLst>
          </p:cNvPr>
          <p:cNvSpPr txBox="1"/>
          <p:nvPr/>
        </p:nvSpPr>
        <p:spPr>
          <a:xfrm>
            <a:off x="657035" y="1264311"/>
            <a:ext cx="9471703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Parameters: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Incident wave has radial Gaussian profile across aperture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Assume focus of Gaussian beam is at aperture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Observation point is 1.0𝜆 downstream from aperture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Relative intensity computed by ratio of perturbed to unperturbed intensity at observation point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We take 𝜆 = 2.0 cm and w</a:t>
            </a:r>
            <a:r>
              <a:rPr lang="en-US" baseline="-25000" dirty="0"/>
              <a:t>0 </a:t>
            </a:r>
            <a:r>
              <a:rPr lang="en-US" dirty="0"/>
              <a:t>= 1.5𝜆 (must keep w</a:t>
            </a:r>
            <a:r>
              <a:rPr lang="en-US" baseline="-25000" dirty="0"/>
              <a:t>0</a:t>
            </a:r>
            <a:r>
              <a:rPr lang="en-US" dirty="0"/>
              <a:t> ≳ 1.2𝜆 for the paraxial approx. to remain valid).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8AA067-F744-CA61-A49F-C6822C6C5D84}"/>
              </a:ext>
            </a:extLst>
          </p:cNvPr>
          <p:cNvSpPr txBox="1"/>
          <p:nvPr/>
        </p:nvSpPr>
        <p:spPr>
          <a:xfrm>
            <a:off x="6411981" y="3636954"/>
            <a:ext cx="461889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Observations:</a:t>
            </a:r>
          </a:p>
          <a:p>
            <a:endParaRPr lang="en-US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Less oscillations b/c a gaussian beam has finite transverse extent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As d/𝜆 &gt;&gt; w</a:t>
            </a:r>
            <a:r>
              <a:rPr lang="en-US" baseline="-25000" dirty="0"/>
              <a:t>0</a:t>
            </a:r>
            <a:r>
              <a:rPr lang="en-US" dirty="0"/>
              <a:t>, I/I</a:t>
            </a:r>
            <a:r>
              <a:rPr lang="en-US" baseline="-25000" dirty="0"/>
              <a:t>0 </a:t>
            </a:r>
            <a:r>
              <a:rPr lang="en-US" dirty="0"/>
              <a:t>-&gt; 1 (expected b/c large aperture should have no effect)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For our RF MOT coil size (</a:t>
            </a:r>
            <a:r>
              <a:rPr lang="en-US" b="1" dirty="0"/>
              <a:t>d/𝜆 = 1.5</a:t>
            </a:r>
            <a:r>
              <a:rPr lang="en-US" dirty="0"/>
              <a:t>), theory predicts </a:t>
            </a:r>
            <a:r>
              <a:rPr lang="en-US" b="1" dirty="0"/>
              <a:t>1.47x enhancement over unperturbed value in intensity.</a:t>
            </a:r>
            <a:endParaRPr lang="en-US" dirty="0"/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FF12A3A5-8F49-CB8B-71F5-154951EAA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98" y="3786431"/>
            <a:ext cx="4182920" cy="2664925"/>
          </a:xfrm>
          <a:prstGeom prst="rect">
            <a:avLst/>
          </a:prstGeom>
        </p:spPr>
      </p:pic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6F82F643-9A2B-5059-9CE5-77E28FDC8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499" y="4346159"/>
            <a:ext cx="1473200" cy="660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85C54C-D1E0-3DD5-F0EE-04B88B84B7B2}"/>
              </a:ext>
            </a:extLst>
          </p:cNvPr>
          <p:cNvSpPr txBox="1"/>
          <p:nvPr/>
        </p:nvSpPr>
        <p:spPr>
          <a:xfrm>
            <a:off x="2328139" y="3881629"/>
            <a:ext cx="144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 = 1.0𝜆</a:t>
            </a:r>
          </a:p>
        </p:txBody>
      </p:sp>
    </p:spTree>
    <p:extLst>
      <p:ext uri="{BB962C8B-B14F-4D97-AF65-F5344CB8AC3E}">
        <p14:creationId xmlns:p14="http://schemas.microsoft.com/office/powerpoint/2010/main" val="3748069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AFA5EE-7139-A79C-B0D7-98653B2E6B4C}"/>
              </a:ext>
            </a:extLst>
          </p:cNvPr>
          <p:cNvSpPr txBox="1"/>
          <p:nvPr/>
        </p:nvSpPr>
        <p:spPr>
          <a:xfrm>
            <a:off x="582804" y="353752"/>
            <a:ext cx="9425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Experiment with varying z and w</a:t>
            </a:r>
            <a:r>
              <a:rPr lang="en-US" b="1" baseline="-25000" dirty="0"/>
              <a:t>0</a:t>
            </a:r>
            <a:r>
              <a:rPr lang="en-US" b="1" dirty="0"/>
              <a:t> to see how the plot changes.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307535-EA05-1B43-EDD9-A08EF101E421}"/>
              </a:ext>
            </a:extLst>
          </p:cNvPr>
          <p:cNvSpPr txBox="1"/>
          <p:nvPr/>
        </p:nvSpPr>
        <p:spPr>
          <a:xfrm>
            <a:off x="574129" y="851331"/>
            <a:ext cx="991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1. Altering the observation point distance (but keep w</a:t>
            </a:r>
            <a:r>
              <a:rPr lang="en-US" u="sng" baseline="-25000" dirty="0"/>
              <a:t>0</a:t>
            </a:r>
            <a:r>
              <a:rPr lang="en-US" u="sng" dirty="0"/>
              <a:t> = 1.5𝜆):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5FEB710-BF7E-BB01-8418-F07CC6B9E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685" y="1568562"/>
            <a:ext cx="3486618" cy="222295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F198570-1864-7BAE-3835-2B721F4F5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044" y="3945601"/>
            <a:ext cx="1485900" cy="647700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44CCB527-C55F-BDB9-2EC8-D7951C209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3772" y="1577923"/>
            <a:ext cx="3448772" cy="2222949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6B8CC8EA-5F6B-9270-0836-8E06FEA088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1769" y="3957212"/>
            <a:ext cx="1587500" cy="647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D610D6-783B-6EE4-4C53-8A8AE09EE128}"/>
              </a:ext>
            </a:extLst>
          </p:cNvPr>
          <p:cNvSpPr txBox="1"/>
          <p:nvPr/>
        </p:nvSpPr>
        <p:spPr>
          <a:xfrm>
            <a:off x="5334418" y="1382163"/>
            <a:ext cx="144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 = 5.0𝜆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EF8D12-D4DB-6804-8B1A-3E407516CCA0}"/>
              </a:ext>
            </a:extLst>
          </p:cNvPr>
          <p:cNvSpPr txBox="1"/>
          <p:nvPr/>
        </p:nvSpPr>
        <p:spPr>
          <a:xfrm>
            <a:off x="9552306" y="1370195"/>
            <a:ext cx="144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 = 25.0𝜆</a:t>
            </a: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ED14F87D-52C1-0E56-956D-35E20F929A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405" y="1496857"/>
            <a:ext cx="3724824" cy="2304015"/>
          </a:xfrm>
          <a:prstGeom prst="rect">
            <a:avLst/>
          </a:prstGeom>
        </p:spPr>
      </p:pic>
      <p:pic>
        <p:nvPicPr>
          <p:cNvPr id="18" name="Picture 17" descr="Text&#10;&#10;Description automatically generated with low confidence">
            <a:extLst>
              <a:ext uri="{FF2B5EF4-FFF2-40B4-BE49-F238E27FC236}">
                <a16:creationId xmlns:a16="http://schemas.microsoft.com/office/drawing/2014/main" id="{74C56E8E-B0D4-0A2A-3EC5-9D1B3855FD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594" y="3927534"/>
            <a:ext cx="1562100" cy="6985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90AA6E5-4BD8-86A9-04FF-822AA3DB4859}"/>
              </a:ext>
            </a:extLst>
          </p:cNvPr>
          <p:cNvSpPr txBox="1"/>
          <p:nvPr/>
        </p:nvSpPr>
        <p:spPr>
          <a:xfrm>
            <a:off x="1192731" y="1370195"/>
            <a:ext cx="144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 = 0.5𝜆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2C520B-FE32-5A46-C258-2E7AEDA1269C}"/>
              </a:ext>
            </a:extLst>
          </p:cNvPr>
          <p:cNvSpPr txBox="1"/>
          <p:nvPr/>
        </p:nvSpPr>
        <p:spPr>
          <a:xfrm>
            <a:off x="281352" y="4578686"/>
            <a:ext cx="11451192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Observation: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As </a:t>
            </a:r>
            <a:r>
              <a:rPr lang="en-US" i="1" dirty="0"/>
              <a:t>z </a:t>
            </a:r>
            <a:r>
              <a:rPr lang="en-US" dirty="0"/>
              <a:t>increases, likelihood of I/I</a:t>
            </a:r>
            <a:r>
              <a:rPr lang="en-US" baseline="-25000" dirty="0"/>
              <a:t>0 </a:t>
            </a:r>
            <a:r>
              <a:rPr lang="en-US" dirty="0"/>
              <a:t>&gt; 1 for any d/𝜆 drops to zero.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 fact, once </a:t>
            </a:r>
            <a:r>
              <a:rPr lang="en-US" i="1" dirty="0"/>
              <a:t>z </a:t>
            </a:r>
            <a:r>
              <a:rPr lang="en-US" dirty="0"/>
              <a:t>is large enough, there can only be I/I</a:t>
            </a:r>
            <a:r>
              <a:rPr lang="en-US" baseline="-25000" dirty="0"/>
              <a:t>0 </a:t>
            </a:r>
            <a:r>
              <a:rPr lang="en-US" dirty="0"/>
              <a:t>&lt; 1 for d/𝜆 small enough for aperture to affect propagation.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As </a:t>
            </a:r>
            <a:r>
              <a:rPr lang="en-US" i="1" dirty="0"/>
              <a:t>z </a:t>
            </a:r>
            <a:r>
              <a:rPr lang="en-US" dirty="0"/>
              <a:t>decreases, I/I</a:t>
            </a:r>
            <a:r>
              <a:rPr lang="en-US" baseline="-25000" dirty="0"/>
              <a:t>0 </a:t>
            </a:r>
            <a:r>
              <a:rPr lang="en-US" dirty="0"/>
              <a:t>maxima shift towards smaller d/𝜆 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seems optimal I/I</a:t>
            </a:r>
            <a:r>
              <a:rPr lang="en-US" baseline="-25000" dirty="0"/>
              <a:t>0</a:t>
            </a:r>
            <a:r>
              <a:rPr lang="en-US" dirty="0"/>
              <a:t> for our value d/𝜆 = 1.5 occurs around z = 0.4𝜆. 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unclear how much we can trust result for z ≲ 0.5𝜆… although [1] did measurements even at z=0𝜆 and 0.125𝜆. </a:t>
            </a:r>
          </a:p>
        </p:txBody>
      </p:sp>
    </p:spTree>
    <p:extLst>
      <p:ext uri="{BB962C8B-B14F-4D97-AF65-F5344CB8AC3E}">
        <p14:creationId xmlns:p14="http://schemas.microsoft.com/office/powerpoint/2010/main" val="915287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F85FD8-EEB3-3BEC-7096-BA1D8ABFA937}"/>
              </a:ext>
            </a:extLst>
          </p:cNvPr>
          <p:cNvSpPr txBox="1"/>
          <p:nvPr/>
        </p:nvSpPr>
        <p:spPr>
          <a:xfrm>
            <a:off x="5841691" y="249811"/>
            <a:ext cx="6277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keep paraxial approx. valid, don’t go below w</a:t>
            </a:r>
            <a:r>
              <a:rPr lang="en-US" baseline="-25000" dirty="0"/>
              <a:t>0</a:t>
            </a:r>
            <a:r>
              <a:rPr lang="en-US" dirty="0"/>
              <a:t> = 1.5𝜆 (it also gives nonsensical results in the plot like I/I</a:t>
            </a:r>
            <a:r>
              <a:rPr lang="en-US" baseline="-25000" dirty="0"/>
              <a:t>0 </a:t>
            </a:r>
            <a:r>
              <a:rPr lang="en-US" dirty="0"/>
              <a:t>≠ 1 for d/𝜆 &gt;&gt; 1.)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76479FC-1C4A-0EA6-92FC-76CCAF5F9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65" y="1096728"/>
            <a:ext cx="4800600" cy="2971800"/>
          </a:xfrm>
          <a:prstGeom prst="rect">
            <a:avLst/>
          </a:prstGeo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C49DDF49-41E4-9F41-1809-56227D24F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83" y="4166719"/>
            <a:ext cx="1485900" cy="685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5D0F8C-EE8D-8A07-374D-E02474797D58}"/>
              </a:ext>
            </a:extLst>
          </p:cNvPr>
          <p:cNvSpPr txBox="1"/>
          <p:nvPr/>
        </p:nvSpPr>
        <p:spPr>
          <a:xfrm>
            <a:off x="2410063" y="1417229"/>
            <a:ext cx="144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0</a:t>
            </a:r>
            <a:r>
              <a:rPr lang="en-US" dirty="0"/>
              <a:t> = 2.5𝜆</a:t>
            </a:r>
          </a:p>
        </p:txBody>
      </p:sp>
      <p:pic>
        <p:nvPicPr>
          <p:cNvPr id="10" name="Picture 9" descr="Chart, line chart, histogram&#10;&#10;Description automatically generated">
            <a:extLst>
              <a:ext uri="{FF2B5EF4-FFF2-40B4-BE49-F238E27FC236}">
                <a16:creationId xmlns:a16="http://schemas.microsoft.com/office/drawing/2014/main" id="{EFF0E43C-78E9-1296-A324-EA1439DE8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376" y="1096728"/>
            <a:ext cx="4902200" cy="3098800"/>
          </a:xfrm>
          <a:prstGeom prst="rect">
            <a:avLst/>
          </a:prstGeom>
        </p:spPr>
      </p:pic>
      <p:pic>
        <p:nvPicPr>
          <p:cNvPr id="12" name="Picture 11" descr="Text&#10;&#10;Description automatically generated with low confidence">
            <a:extLst>
              <a:ext uri="{FF2B5EF4-FFF2-40B4-BE49-F238E27FC236}">
                <a16:creationId xmlns:a16="http://schemas.microsoft.com/office/drawing/2014/main" id="{FDA887EB-EFE2-8502-75C8-80FC1E42D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7533" y="4147600"/>
            <a:ext cx="1638300" cy="660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FC07E0-E7D0-9FB4-03FD-33E006ECD3A9}"/>
              </a:ext>
            </a:extLst>
          </p:cNvPr>
          <p:cNvSpPr txBox="1"/>
          <p:nvPr/>
        </p:nvSpPr>
        <p:spPr>
          <a:xfrm>
            <a:off x="7968870" y="1417229"/>
            <a:ext cx="1446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0</a:t>
            </a:r>
            <a:r>
              <a:rPr lang="en-US" dirty="0"/>
              <a:t> = 5.0𝜆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31A032-FEE5-638B-6622-B9A5D55B2E34}"/>
              </a:ext>
            </a:extLst>
          </p:cNvPr>
          <p:cNvSpPr txBox="1"/>
          <p:nvPr/>
        </p:nvSpPr>
        <p:spPr>
          <a:xfrm>
            <a:off x="438272" y="330824"/>
            <a:ext cx="4338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2. Altering the waist size (but keep z = 1.0𝜆):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FE4BC6-A855-77DB-063C-E27F01C6C761}"/>
              </a:ext>
            </a:extLst>
          </p:cNvPr>
          <p:cNvSpPr txBox="1"/>
          <p:nvPr/>
        </p:nvSpPr>
        <p:spPr>
          <a:xfrm>
            <a:off x="498364" y="4935416"/>
            <a:ext cx="1108403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Observation: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As w</a:t>
            </a:r>
            <a:r>
              <a:rPr lang="en-US" baseline="-25000" dirty="0"/>
              <a:t>0 </a:t>
            </a:r>
            <a:r>
              <a:rPr lang="en-US" dirty="0"/>
              <a:t>increases, the behavior tends towards the plane wave limit (fringes shift towards smaller d/𝜆) 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Rapid oscillations akin to “interference fringes” whose amplitude goes between I/I</a:t>
            </a:r>
            <a:r>
              <a:rPr lang="en-US" baseline="-25000" dirty="0"/>
              <a:t>0</a:t>
            </a:r>
            <a:r>
              <a:rPr lang="en-US" dirty="0"/>
              <a:t> &gt; 1 and I/I</a:t>
            </a:r>
            <a:r>
              <a:rPr lang="en-US" baseline="-25000" dirty="0"/>
              <a:t>0</a:t>
            </a:r>
            <a:r>
              <a:rPr lang="en-US" dirty="0"/>
              <a:t> &lt; 1.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Makes sense because for larger w</a:t>
            </a:r>
            <a:r>
              <a:rPr lang="en-US" baseline="-25000" dirty="0"/>
              <a:t>0</a:t>
            </a:r>
            <a:r>
              <a:rPr lang="en-US" dirty="0"/>
              <a:t>, transverse extent becomes more like plane wave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So, in limit of w</a:t>
            </a:r>
            <a:r>
              <a:rPr lang="en-US" baseline="-25000" dirty="0"/>
              <a:t>0</a:t>
            </a:r>
            <a:r>
              <a:rPr lang="en-US" dirty="0"/>
              <a:t> → ∞, I/I</a:t>
            </a:r>
            <a:r>
              <a:rPr lang="en-US" baseline="-25000" dirty="0"/>
              <a:t>0</a:t>
            </a:r>
            <a:r>
              <a:rPr lang="en-US" dirty="0"/>
              <a:t> → 1.81.</a:t>
            </a:r>
          </a:p>
        </p:txBody>
      </p:sp>
    </p:spTree>
    <p:extLst>
      <p:ext uri="{BB962C8B-B14F-4D97-AF65-F5344CB8AC3E}">
        <p14:creationId xmlns:p14="http://schemas.microsoft.com/office/powerpoint/2010/main" val="1828796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5EDFEB-9AF2-845F-DA36-D9816E4D1979}"/>
              </a:ext>
            </a:extLst>
          </p:cNvPr>
          <p:cNvSpPr txBox="1"/>
          <p:nvPr/>
        </p:nvSpPr>
        <p:spPr>
          <a:xfrm>
            <a:off x="331249" y="459465"/>
            <a:ext cx="423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Making sense of these results: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75F98-008B-AA3F-9A0B-CCA4DCE35DBE}"/>
              </a:ext>
            </a:extLst>
          </p:cNvPr>
          <p:cNvSpPr txBox="1"/>
          <p:nvPr/>
        </p:nvSpPr>
        <p:spPr>
          <a:xfrm>
            <a:off x="240322" y="910308"/>
            <a:ext cx="11711355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General observed trend: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Increasing observation point distance </a:t>
            </a:r>
            <a:r>
              <a:rPr lang="en-US" i="1" dirty="0"/>
              <a:t>z </a:t>
            </a:r>
            <a:r>
              <a:rPr lang="en-US" dirty="0"/>
              <a:t>dampens I/I</a:t>
            </a:r>
            <a:r>
              <a:rPr lang="en-US" baseline="-25000" dirty="0"/>
              <a:t>0</a:t>
            </a:r>
            <a:r>
              <a:rPr lang="en-US" dirty="0"/>
              <a:t> fringes to “logistic function” limit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Increasing waist size w</a:t>
            </a:r>
            <a:r>
              <a:rPr lang="en-US" baseline="-25000" dirty="0"/>
              <a:t>0</a:t>
            </a:r>
            <a:r>
              <a:rPr lang="en-US" dirty="0"/>
              <a:t> enhances I/I</a:t>
            </a:r>
            <a:r>
              <a:rPr lang="en-US" baseline="-25000" dirty="0"/>
              <a:t>0</a:t>
            </a:r>
            <a:r>
              <a:rPr lang="en-US" dirty="0"/>
              <a:t> fringes to “plane wave” oscillation limit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This means we </a:t>
            </a:r>
            <a:r>
              <a:rPr lang="en-US" b="1" dirty="0"/>
              <a:t>want molecules to be very close to aperture</a:t>
            </a:r>
            <a:r>
              <a:rPr lang="en-US" dirty="0"/>
              <a:t> and our </a:t>
            </a:r>
            <a:r>
              <a:rPr lang="en-US" b="1" dirty="0"/>
              <a:t>beam waist to be as large as possible***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We also must hope we’re “lucky” with our aperture size and that we land on the right side of the “interference fringe”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Luckily for our case: </a:t>
            </a:r>
            <a:r>
              <a:rPr lang="en-US" b="1" dirty="0"/>
              <a:t>if assume w</a:t>
            </a:r>
            <a:r>
              <a:rPr lang="en-US" b="1" baseline="-25000" dirty="0"/>
              <a:t>0</a:t>
            </a:r>
            <a:r>
              <a:rPr lang="en-US" b="1" dirty="0"/>
              <a:t> = 1.5𝜆, then I/I</a:t>
            </a:r>
            <a:r>
              <a:rPr lang="en-US" b="1" baseline="-25000" dirty="0"/>
              <a:t>0</a:t>
            </a:r>
            <a:r>
              <a:rPr lang="en-US" b="1" dirty="0"/>
              <a:t> = 1.47 at molecule location (z = 1.0𝜆) for our aperture size (d/𝜆 = 1.5).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FC467B-87CC-C3DD-D16B-C9D4B0690BEC}"/>
              </a:ext>
            </a:extLst>
          </p:cNvPr>
          <p:cNvSpPr txBox="1"/>
          <p:nvPr/>
        </p:nvSpPr>
        <p:spPr>
          <a:xfrm>
            <a:off x="5630713" y="3244334"/>
            <a:ext cx="582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*** Caveat: This is not true for us once we consider power!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F08ECD-D757-438E-DC3D-DF6E48CEA096}"/>
              </a:ext>
            </a:extLst>
          </p:cNvPr>
          <p:cNvSpPr txBox="1"/>
          <p:nvPr/>
        </p:nvSpPr>
        <p:spPr>
          <a:xfrm>
            <a:off x="5630713" y="3808645"/>
            <a:ext cx="612764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Send microwaves out with </a:t>
            </a:r>
            <a:r>
              <a:rPr lang="en-US" b="1" dirty="0"/>
              <a:t>fixed</a:t>
            </a:r>
            <a:r>
              <a:rPr lang="en-US" dirty="0"/>
              <a:t> amount of power (peak I along aperture axis ~ P/w</a:t>
            </a:r>
            <a:r>
              <a:rPr lang="en-US" baseline="-25000" dirty="0"/>
              <a:t>0</a:t>
            </a:r>
            <a:r>
              <a:rPr lang="en-US" baseline="30000" dirty="0"/>
              <a:t>2</a:t>
            </a:r>
            <a:r>
              <a:rPr lang="en-US" dirty="0"/>
              <a:t>).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Larger w</a:t>
            </a:r>
            <a:r>
              <a:rPr lang="en-US" baseline="-25000" dirty="0"/>
              <a:t>0</a:t>
            </a:r>
            <a:r>
              <a:rPr lang="en-US" dirty="0"/>
              <a:t> means smaller initial peak intensity at aperture.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So, we want to </a:t>
            </a:r>
            <a:r>
              <a:rPr lang="en-US" b="1" dirty="0"/>
              <a:t>find what’s the largest w</a:t>
            </a:r>
            <a:r>
              <a:rPr lang="en-US" b="1" baseline="-25000" dirty="0"/>
              <a:t>0</a:t>
            </a:r>
            <a:r>
              <a:rPr lang="en-US" b="1" dirty="0"/>
              <a:t> we can have</a:t>
            </a:r>
            <a:r>
              <a:rPr lang="en-US" dirty="0"/>
              <a:t> and still </a:t>
            </a:r>
            <a:r>
              <a:rPr lang="en-US" b="1" dirty="0"/>
              <a:t>maintain sufficient Rabi frequency</a:t>
            </a:r>
            <a:r>
              <a:rPr lang="en-US" dirty="0"/>
              <a:t> (even w/our enhancement).</a:t>
            </a:r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27671779-0B37-9268-E46B-27967BEAC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69" y="3130866"/>
            <a:ext cx="4137410" cy="2635931"/>
          </a:xfrm>
          <a:prstGeom prst="rect">
            <a:avLst/>
          </a:prstGeom>
        </p:spPr>
      </p:pic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3CD5DC9A-7E82-9080-476B-2AE379201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808" y="3581437"/>
            <a:ext cx="1473200" cy="660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849F02-CE65-734C-A70C-26354FED01FE}"/>
              </a:ext>
            </a:extLst>
          </p:cNvPr>
          <p:cNvSpPr txBox="1"/>
          <p:nvPr/>
        </p:nvSpPr>
        <p:spPr>
          <a:xfrm>
            <a:off x="2303374" y="3158180"/>
            <a:ext cx="1044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 = 1.0𝜆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045033-857A-116E-6BEF-6ED7BE9588F1}"/>
              </a:ext>
            </a:extLst>
          </p:cNvPr>
          <p:cNvSpPr txBox="1"/>
          <p:nvPr/>
        </p:nvSpPr>
        <p:spPr>
          <a:xfrm>
            <a:off x="5763768" y="5911839"/>
            <a:ext cx="586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Recall we ideally want </a:t>
            </a:r>
            <a:r>
              <a:rPr lang="en-US" dirty="0" err="1"/>
              <a:t>Ω</a:t>
            </a:r>
            <a:r>
              <a:rPr lang="en-US" dirty="0"/>
              <a:t> ~ 100 MHz </a:t>
            </a:r>
            <a:r>
              <a:rPr lang="en-US" dirty="0">
                <a:sym typeface="Wingdings" pitchFamily="2" charset="2"/>
              </a:rPr>
              <a:t> I</a:t>
            </a:r>
            <a:r>
              <a:rPr lang="en-US" baseline="-25000" dirty="0">
                <a:sym typeface="Wingdings" pitchFamily="2" charset="2"/>
              </a:rPr>
              <a:t>0</a:t>
            </a:r>
            <a:r>
              <a:rPr lang="en-US" dirty="0">
                <a:sym typeface="Wingdings" pitchFamily="2" charset="2"/>
              </a:rPr>
              <a:t> = 4.34 W/cm</a:t>
            </a:r>
            <a:r>
              <a:rPr lang="en-US" baseline="30000" dirty="0">
                <a:sym typeface="Wingdings" pitchFamily="2" charset="2"/>
              </a:rPr>
              <a:t>2</a:t>
            </a:r>
            <a:r>
              <a:rPr lang="en-US" dirty="0">
                <a:sym typeface="Wingdings" pitchFamily="2" charset="2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643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71B54D-0470-364C-6FF2-071EF76EC324}"/>
              </a:ext>
            </a:extLst>
          </p:cNvPr>
          <p:cNvSpPr txBox="1"/>
          <p:nvPr/>
        </p:nvSpPr>
        <p:spPr>
          <a:xfrm>
            <a:off x="331249" y="459465"/>
            <a:ext cx="5975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line between enhancement and suppression…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008A6C-63FD-7DF4-1E3F-232F3A0F7513}"/>
              </a:ext>
            </a:extLst>
          </p:cNvPr>
          <p:cNvSpPr txBox="1"/>
          <p:nvPr/>
        </p:nvSpPr>
        <p:spPr>
          <a:xfrm>
            <a:off x="331249" y="852594"/>
            <a:ext cx="5861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Recall we ideally </a:t>
            </a:r>
            <a:r>
              <a:rPr lang="en-US" b="1" dirty="0"/>
              <a:t>want </a:t>
            </a:r>
            <a:r>
              <a:rPr lang="en-US" b="1" dirty="0" err="1"/>
              <a:t>Ω</a:t>
            </a:r>
            <a:r>
              <a:rPr lang="en-US" b="1" dirty="0"/>
              <a:t> ~ 100 MHz </a:t>
            </a:r>
            <a:r>
              <a:rPr lang="en-US" b="1" dirty="0">
                <a:sym typeface="Wingdings" pitchFamily="2" charset="2"/>
              </a:rPr>
              <a:t> I</a:t>
            </a:r>
            <a:r>
              <a:rPr lang="en-US" b="1" baseline="-25000" dirty="0">
                <a:sym typeface="Wingdings" pitchFamily="2" charset="2"/>
              </a:rPr>
              <a:t>0</a:t>
            </a:r>
            <a:r>
              <a:rPr lang="en-US" b="1" dirty="0">
                <a:sym typeface="Wingdings" pitchFamily="2" charset="2"/>
              </a:rPr>
              <a:t> = 4.34 W/cm</a:t>
            </a:r>
            <a:r>
              <a:rPr lang="en-US" b="1" baseline="30000" dirty="0">
                <a:sym typeface="Wingdings" pitchFamily="2" charset="2"/>
              </a:rPr>
              <a:t>2</a:t>
            </a:r>
            <a:r>
              <a:rPr lang="en-US" b="1" dirty="0">
                <a:sym typeface="Wingdings" pitchFamily="2" charset="2"/>
              </a:rPr>
              <a:t>.</a:t>
            </a:r>
          </a:p>
          <a:p>
            <a:r>
              <a:rPr lang="en-US" dirty="0">
                <a:sym typeface="Wingdings" pitchFamily="2" charset="2"/>
              </a:rPr>
              <a:t>As always, assume beam waist is at aperture.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CB3B93-5575-F683-8EFE-6CECB2FC0C45}"/>
              </a:ext>
            </a:extLst>
          </p:cNvPr>
          <p:cNvSpPr txBox="1"/>
          <p:nvPr/>
        </p:nvSpPr>
        <p:spPr>
          <a:xfrm>
            <a:off x="331249" y="1610613"/>
            <a:ext cx="408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For P = 50 W, d/𝜆 = 1.5, z = 1.0𝜆, we find: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469D41D4-AC32-FCC5-1A84-25F82BA66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1" y="2091633"/>
            <a:ext cx="5390729" cy="27503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B65BCA-E71C-CA05-2824-5CECEA8E341F}"/>
              </a:ext>
            </a:extLst>
          </p:cNvPr>
          <p:cNvSpPr txBox="1"/>
          <p:nvPr/>
        </p:nvSpPr>
        <p:spPr>
          <a:xfrm>
            <a:off x="118314" y="4842379"/>
            <a:ext cx="58615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Unperturbed: max allowable w</a:t>
            </a:r>
            <a:r>
              <a:rPr lang="en-US" baseline="-25000" dirty="0"/>
              <a:t>0</a:t>
            </a:r>
            <a:r>
              <a:rPr lang="en-US" dirty="0"/>
              <a:t> = 1.35𝜆.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Perturbed (w/enhancement): max allowable w</a:t>
            </a:r>
            <a:r>
              <a:rPr lang="en-US" b="1" baseline="-25000" dirty="0"/>
              <a:t>0</a:t>
            </a:r>
            <a:r>
              <a:rPr lang="en-US" b="1" dirty="0"/>
              <a:t> = 1.65𝜆.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w</a:t>
            </a:r>
            <a:r>
              <a:rPr lang="en-US" baseline="-25000" dirty="0"/>
              <a:t>0</a:t>
            </a:r>
            <a:r>
              <a:rPr lang="en-US" dirty="0"/>
              <a:t> = 1.5𝜆, intensity enhancement gives I = 3.47 W/cm</a:t>
            </a:r>
            <a:r>
              <a:rPr lang="en-US" baseline="30000" dirty="0"/>
              <a:t>2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5.09 W/cm</a:t>
            </a:r>
            <a:r>
              <a:rPr lang="en-US" baseline="30000" dirty="0">
                <a:sym typeface="Wingdings" pitchFamily="2" charset="2"/>
              </a:rPr>
              <a:t>2</a:t>
            </a:r>
            <a:r>
              <a:rPr lang="en-US" dirty="0">
                <a:sym typeface="Wingdings" pitchFamily="2" charset="2"/>
              </a:rPr>
              <a:t>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Paraxial approx. will break down for w</a:t>
            </a:r>
            <a:r>
              <a:rPr lang="en-US" baseline="-25000" dirty="0"/>
              <a:t>0</a:t>
            </a:r>
            <a:r>
              <a:rPr lang="en-US" dirty="0"/>
              <a:t> ≲ 1.2𝜆.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8D70A4-6B4E-966D-89F7-F0913AB1C1E4}"/>
              </a:ext>
            </a:extLst>
          </p:cNvPr>
          <p:cNvSpPr txBox="1"/>
          <p:nvPr/>
        </p:nvSpPr>
        <p:spPr>
          <a:xfrm>
            <a:off x="7105090" y="1610613"/>
            <a:ext cx="408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For P = 50 W, d/𝜆 = 2.0, z = 1.0𝜆, we find:</a:t>
            </a:r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5CDC453A-10B6-E972-EB64-0AC9E7E48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464" y="2092813"/>
            <a:ext cx="5377604" cy="26723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5BEDB4-7EDB-9A80-62F6-CFCF254AE1B4}"/>
              </a:ext>
            </a:extLst>
          </p:cNvPr>
          <p:cNvSpPr txBox="1"/>
          <p:nvPr/>
        </p:nvSpPr>
        <p:spPr>
          <a:xfrm>
            <a:off x="6192787" y="4842379"/>
            <a:ext cx="5861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Unperturbed: max allowable w</a:t>
            </a:r>
            <a:r>
              <a:rPr lang="en-US" baseline="-25000" dirty="0"/>
              <a:t>0</a:t>
            </a:r>
            <a:r>
              <a:rPr lang="en-US" dirty="0"/>
              <a:t> = 1.35𝜆.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Perturbed (w/enhancement): max allowable w</a:t>
            </a:r>
            <a:r>
              <a:rPr lang="en-US" b="1" baseline="-25000" dirty="0"/>
              <a:t>0</a:t>
            </a:r>
            <a:r>
              <a:rPr lang="en-US" b="1" dirty="0"/>
              <a:t> = 2.21𝜆.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w</a:t>
            </a:r>
            <a:r>
              <a:rPr lang="en-US" baseline="-25000" dirty="0"/>
              <a:t>0</a:t>
            </a:r>
            <a:r>
              <a:rPr lang="en-US" dirty="0"/>
              <a:t> = 1.5𝜆, intensity enhancement gives I = 3.47 W/cm</a:t>
            </a:r>
            <a:r>
              <a:rPr lang="en-US" baseline="30000" dirty="0"/>
              <a:t>2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7.76 W/cm</a:t>
            </a:r>
            <a:r>
              <a:rPr lang="en-US" baseline="30000" dirty="0">
                <a:sym typeface="Wingdings" pitchFamily="2" charset="2"/>
              </a:rPr>
              <a:t>2</a:t>
            </a:r>
            <a:r>
              <a:rPr lang="en-US" dirty="0">
                <a:sym typeface="Wingdings" pitchFamily="2" charset="2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134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9CEE9C-4545-45F4-8EAA-F7D83CBB50F0}"/>
              </a:ext>
            </a:extLst>
          </p:cNvPr>
          <p:cNvSpPr txBox="1"/>
          <p:nvPr/>
        </p:nvSpPr>
        <p:spPr>
          <a:xfrm>
            <a:off x="354695" y="707936"/>
            <a:ext cx="408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For P = 50 W, d/𝜆 = 3.5, z = 1.0𝜆, we find: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48030B-D5BA-474E-66F5-BB8D7F26A987}"/>
              </a:ext>
            </a:extLst>
          </p:cNvPr>
          <p:cNvSpPr txBox="1"/>
          <p:nvPr/>
        </p:nvSpPr>
        <p:spPr>
          <a:xfrm>
            <a:off x="7690338" y="2414955"/>
            <a:ext cx="40210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Bottom line: d/𝜆 and </a:t>
            </a:r>
            <a:r>
              <a:rPr lang="en-US" b="1" i="1" dirty="0"/>
              <a:t>z</a:t>
            </a:r>
            <a:r>
              <a:rPr lang="en-US" b="1" dirty="0"/>
              <a:t> both impact whether our intensity is enhanced or suppressed. Of course, increasing power would shift both “unperturbed” and “perturbed” curves up equally.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AC31E5A-75A0-1317-D233-F8FE9D306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95" y="1271954"/>
            <a:ext cx="6184900" cy="304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573F74-1BF3-ACB3-C5D1-995095B257F1}"/>
              </a:ext>
            </a:extLst>
          </p:cNvPr>
          <p:cNvSpPr txBox="1"/>
          <p:nvPr/>
        </p:nvSpPr>
        <p:spPr>
          <a:xfrm>
            <a:off x="354695" y="4514640"/>
            <a:ext cx="5861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Unperturbed: max allowable w</a:t>
            </a:r>
            <a:r>
              <a:rPr lang="en-US" baseline="-25000" dirty="0"/>
              <a:t>0</a:t>
            </a:r>
            <a:r>
              <a:rPr lang="en-US" dirty="0"/>
              <a:t> = 1.35𝜆.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Perturbed (w/enhancement): max allowable w</a:t>
            </a:r>
            <a:r>
              <a:rPr lang="en-US" b="1" baseline="-25000" dirty="0"/>
              <a:t>0</a:t>
            </a:r>
            <a:r>
              <a:rPr lang="en-US" b="1" dirty="0"/>
              <a:t> = 1.22𝜆.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w</a:t>
            </a:r>
            <a:r>
              <a:rPr lang="en-US" baseline="-25000" dirty="0"/>
              <a:t>0</a:t>
            </a:r>
            <a:r>
              <a:rPr lang="en-US" dirty="0"/>
              <a:t> = 1.5𝜆, intensity enhancement gives I = 3.47 W/cm</a:t>
            </a:r>
            <a:r>
              <a:rPr lang="en-US" baseline="30000" dirty="0"/>
              <a:t>2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2.35 W/cm</a:t>
            </a:r>
            <a:r>
              <a:rPr lang="en-US" baseline="30000" dirty="0">
                <a:sym typeface="Wingdings" pitchFamily="2" charset="2"/>
              </a:rPr>
              <a:t>2</a:t>
            </a:r>
            <a:r>
              <a:rPr lang="en-US" dirty="0">
                <a:sym typeface="Wingdings" pitchFamily="2" charset="2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797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49C4D1-9002-517F-32AD-D53531219C43}"/>
              </a:ext>
            </a:extLst>
          </p:cNvPr>
          <p:cNvSpPr txBox="1"/>
          <p:nvPr/>
        </p:nvSpPr>
        <p:spPr>
          <a:xfrm>
            <a:off x="331249" y="459465"/>
            <a:ext cx="423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next steps: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1100D4-5844-9CF2-D396-A4E22DDBC890}"/>
              </a:ext>
            </a:extLst>
          </p:cNvPr>
          <p:cNvSpPr txBox="1"/>
          <p:nvPr/>
        </p:nvSpPr>
        <p:spPr>
          <a:xfrm>
            <a:off x="468922" y="1184031"/>
            <a:ext cx="1089073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Finish fleshing out optimal parameters in this calculation and take as a crude benchmark of how well we can do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But we will </a:t>
            </a:r>
            <a:r>
              <a:rPr lang="en-US" b="1" dirty="0"/>
              <a:t>always win the most from sending in more power</a:t>
            </a:r>
            <a:r>
              <a:rPr lang="en-US" dirty="0"/>
              <a:t>…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Use HFSS software to numerically simulate our exact situation (and hence get a more realistic grip on how well we can do)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Go back to doing experimental measurements to determine intensity along the aperture axis</a:t>
            </a:r>
          </a:p>
        </p:txBody>
      </p:sp>
    </p:spTree>
    <p:extLst>
      <p:ext uri="{BB962C8B-B14F-4D97-AF65-F5344CB8AC3E}">
        <p14:creationId xmlns:p14="http://schemas.microsoft.com/office/powerpoint/2010/main" val="766068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7E389E-713C-A4F3-90C3-03B0CCF9CFEE}"/>
              </a:ext>
            </a:extLst>
          </p:cNvPr>
          <p:cNvSpPr txBox="1"/>
          <p:nvPr/>
        </p:nvSpPr>
        <p:spPr>
          <a:xfrm>
            <a:off x="697229" y="468630"/>
            <a:ext cx="8868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Introduction to Diffraction Theory (from Jackson Ch. 10.5)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BBC9B9-948E-6B1D-0770-49B0106C055F}"/>
              </a:ext>
            </a:extLst>
          </p:cNvPr>
          <p:cNvSpPr txBox="1"/>
          <p:nvPr/>
        </p:nvSpPr>
        <p:spPr>
          <a:xfrm>
            <a:off x="811530" y="1165860"/>
            <a:ext cx="86525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Diffraction = departure from geometrical optics (ray tracing and 𝜆 → 0 limit) due to finite 𝜆 of waves. Typically involves how waves interact w/obstacles (such as apertures).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Here, provide a general derivation of an approximate analytical expression for the diffracted field. This is (most commonly) known as the </a:t>
            </a:r>
            <a:r>
              <a:rPr lang="en-US" b="1" dirty="0"/>
              <a:t>Kirchhoff diffraction theory.</a:t>
            </a:r>
            <a:endParaRPr lang="en-US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basic setup is below:</a:t>
            </a:r>
          </a:p>
        </p:txBody>
      </p:sp>
      <p:pic>
        <p:nvPicPr>
          <p:cNvPr id="5" name="Picture 4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6EE2A689-0D6B-CB69-7FC9-FE1B60F23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523" y="2904394"/>
            <a:ext cx="7928517" cy="348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0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301250-81DD-07B2-4338-B2731139BB56}"/>
              </a:ext>
            </a:extLst>
          </p:cNvPr>
          <p:cNvSpPr txBox="1"/>
          <p:nvPr/>
        </p:nvSpPr>
        <p:spPr>
          <a:xfrm>
            <a:off x="697229" y="468630"/>
            <a:ext cx="8868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Preliminaries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7F2B75-83D2-A4B4-E2EE-CDAE8A52342F}"/>
                  </a:ext>
                </a:extLst>
              </p:cNvPr>
              <p:cNvSpPr txBox="1"/>
              <p:nvPr/>
            </p:nvSpPr>
            <p:spPr>
              <a:xfrm>
                <a:off x="803868" y="1083121"/>
                <a:ext cx="9475596" cy="4563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Let’s start from first principles.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From the 4 Maxwell Equations for the electric and magnetic fields, recall we can obtain an inhomogeneous wave equation 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dirty="0"/>
                  <a:t>: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Assume source charges/currents of our field is far away from our region of interest and that there are </a:t>
                </a:r>
                <a:r>
                  <a:rPr lang="en-US" b="1" dirty="0"/>
                  <a:t>no free charges or fields in our region of interest.  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Hence, each component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dirty="0"/>
                  <a:t> satisfies the homogenous </a:t>
                </a:r>
                <a:r>
                  <a:rPr lang="en-US" b="1" dirty="0"/>
                  <a:t>“scalar wave equation”: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>
                  <a:spcAft>
                    <a:spcPts val="600"/>
                  </a:spcAft>
                </a:pPr>
                <a:endParaRPr lang="en-US" b="1" dirty="0"/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Henceforth, </a:t>
                </a:r>
                <a:r>
                  <a:rPr lang="en-US" b="1" dirty="0"/>
                  <a:t>focus on just one component</a:t>
                </a:r>
                <a:r>
                  <a:rPr lang="en-US" dirty="0"/>
                  <a:t> </a:t>
                </a:r>
                <a:r>
                  <a:rPr lang="en-US" b="1" dirty="0"/>
                  <a:t>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acc>
                  </m:oMath>
                </a14:m>
                <a:r>
                  <a:rPr lang="en-US" dirty="0"/>
                  <a:t>, denote by </a:t>
                </a:r>
                <a:r>
                  <a:rPr lang="en-US" b="1" dirty="0"/>
                  <a:t>scalar function 𝛹</a:t>
                </a:r>
                <a:r>
                  <a:rPr lang="en-US" dirty="0"/>
                  <a:t>. 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By separation of variables, can write an ansatz for 𝛹 to separate space and time components: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7F2B75-83D2-A4B4-E2EE-CDAE8A5234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868" y="1083121"/>
                <a:ext cx="9475596" cy="4563557"/>
              </a:xfrm>
              <a:prstGeom prst="rect">
                <a:avLst/>
              </a:prstGeom>
              <a:blipFill>
                <a:blip r:embed="rId2"/>
                <a:stretch>
                  <a:fillRect l="-402" t="-556" b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86150D-D740-43AC-DD5B-D4AEC776389D}"/>
                  </a:ext>
                </a:extLst>
              </p:cNvPr>
              <p:cNvSpPr txBox="1"/>
              <p:nvPr/>
            </p:nvSpPr>
            <p:spPr>
              <a:xfrm>
                <a:off x="3175872" y="2295655"/>
                <a:ext cx="4731587" cy="6402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−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</m:acc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86150D-D740-43AC-DD5B-D4AEC7763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872" y="2295655"/>
                <a:ext cx="4731587" cy="640240"/>
              </a:xfrm>
              <a:prstGeom prst="rect">
                <a:avLst/>
              </a:prstGeom>
              <a:blipFill>
                <a:blip r:embed="rId3"/>
                <a:stretch>
                  <a:fillRect l="-2413" t="-13462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7CCCE9-E372-1FA3-C81A-3F271D81F869}"/>
                  </a:ext>
                </a:extLst>
              </p:cNvPr>
              <p:cNvSpPr txBox="1"/>
              <p:nvPr/>
            </p:nvSpPr>
            <p:spPr>
              <a:xfrm>
                <a:off x="2928501" y="4220308"/>
                <a:ext cx="4978958" cy="5760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☐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=0,</m:t>
                    </m:r>
                  </m:oMath>
                </a14:m>
                <a:r>
                  <a:rPr lang="en-US" sz="2400" dirty="0"/>
                  <a:t> where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☐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7CCCE9-E372-1FA3-C81A-3F271D81F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501" y="4220308"/>
                <a:ext cx="4978958" cy="576055"/>
              </a:xfrm>
              <a:prstGeom prst="rect">
                <a:avLst/>
              </a:prstGeom>
              <a:blipFill>
                <a:blip r:embed="rId4"/>
                <a:stretch>
                  <a:fillRect l="-2290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C2F8D8-317D-9735-8105-6674733DD94F}"/>
                  </a:ext>
                </a:extLst>
              </p:cNvPr>
              <p:cNvSpPr txBox="1"/>
              <p:nvPr/>
            </p:nvSpPr>
            <p:spPr>
              <a:xfrm>
                <a:off x="3295611" y="5799504"/>
                <a:ext cx="3049433" cy="3812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C2F8D8-317D-9735-8105-6674733DD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611" y="5799504"/>
                <a:ext cx="3049433" cy="381258"/>
              </a:xfrm>
              <a:prstGeom prst="rect">
                <a:avLst/>
              </a:prstGeom>
              <a:blipFill>
                <a:blip r:embed="rId5"/>
                <a:stretch>
                  <a:fillRect t="-32258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8780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FBE781-0804-4ECA-E9C2-A3A00EA6DEA5}"/>
              </a:ext>
            </a:extLst>
          </p:cNvPr>
          <p:cNvSpPr txBox="1"/>
          <p:nvPr/>
        </p:nvSpPr>
        <p:spPr>
          <a:xfrm>
            <a:off x="697229" y="468630"/>
            <a:ext cx="8868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Solving the Helmholtz equation w/Green’s Theorem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36D64B-C80C-9528-B764-D5534C19F26A}"/>
              </a:ext>
            </a:extLst>
          </p:cNvPr>
          <p:cNvSpPr txBox="1"/>
          <p:nvPr/>
        </p:nvSpPr>
        <p:spPr>
          <a:xfrm>
            <a:off x="557524" y="2686936"/>
            <a:ext cx="7275007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Do this using the Green’s function and Green’s theorem</a:t>
            </a:r>
            <a:r>
              <a:rPr lang="en-US" dirty="0"/>
              <a:t>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Green’s function for Helmholtz equation satisfies: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09FEDA-4873-B5CA-42A3-EB27C6CC6938}"/>
                  </a:ext>
                </a:extLst>
              </p:cNvPr>
              <p:cNvSpPr txBox="1"/>
              <p:nvPr/>
            </p:nvSpPr>
            <p:spPr>
              <a:xfrm>
                <a:off x="572755" y="1148641"/>
                <a:ext cx="8993275" cy="1431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Hence, the spatial part of the wave 𝜓(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) satisfies the Helmholtz equation</a:t>
                </a:r>
                <a:r>
                  <a:rPr lang="en-US" dirty="0">
                    <a:sym typeface="Wingdings" pitchFamily="2" charset="2"/>
                  </a:rPr>
                  <a:t>: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dirty="0">
                  <a:sym typeface="Wingdings" pitchFamily="2" charset="2"/>
                </a:endParaRPr>
              </a:p>
              <a:p>
                <a:pPr>
                  <a:spcAft>
                    <a:spcPts val="600"/>
                  </a:spcAft>
                </a:pPr>
                <a:endParaRPr lang="en-US" dirty="0"/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b="1" dirty="0"/>
                  <a:t>We seek to solve for 𝜓(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b="1" dirty="0"/>
                  <a:t>) everywhere in Region II given boundary conditions on S</a:t>
                </a:r>
                <a:r>
                  <a:rPr lang="en-US" b="1" baseline="-25000" dirty="0"/>
                  <a:t>1</a:t>
                </a:r>
                <a:r>
                  <a:rPr lang="en-US" b="1" dirty="0"/>
                  <a:t> and S</a:t>
                </a:r>
                <a:r>
                  <a:rPr lang="en-US" b="1" baseline="-25000" dirty="0"/>
                  <a:t>2</a:t>
                </a:r>
                <a:r>
                  <a:rPr lang="en-US" b="1" dirty="0"/>
                  <a:t>.</a:t>
                </a:r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09FEDA-4873-B5CA-42A3-EB27C6CC6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5" y="1148641"/>
                <a:ext cx="8993275" cy="1431161"/>
              </a:xfrm>
              <a:prstGeom prst="rect">
                <a:avLst/>
              </a:prstGeom>
              <a:blipFill>
                <a:blip r:embed="rId2"/>
                <a:stretch>
                  <a:fillRect l="-423" t="-3509" r="-141" b="-6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8EBC5B-D307-BF89-45B3-73B390968F89}"/>
                  </a:ext>
                </a:extLst>
              </p:cNvPr>
              <p:cNvSpPr txBox="1"/>
              <p:nvPr/>
            </p:nvSpPr>
            <p:spPr>
              <a:xfrm>
                <a:off x="2827376" y="1666448"/>
                <a:ext cx="46085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=0,</m:t>
                    </m:r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8EBC5B-D307-BF89-45B3-73B390968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376" y="1666448"/>
                <a:ext cx="4608506" cy="369332"/>
              </a:xfrm>
              <a:prstGeom prst="rect">
                <a:avLst/>
              </a:prstGeom>
              <a:blipFill>
                <a:blip r:embed="rId3"/>
                <a:stretch>
                  <a:fillRect t="-166667" r="-3022" b="-2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FCAF3B-77C8-D17F-2B2F-BD0172D29012}"/>
                  </a:ext>
                </a:extLst>
              </p:cNvPr>
              <p:cNvSpPr txBox="1"/>
              <p:nvPr/>
            </p:nvSpPr>
            <p:spPr>
              <a:xfrm>
                <a:off x="2729291" y="3589157"/>
                <a:ext cx="42412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FCAF3B-77C8-D17F-2B2F-BD0172D29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291" y="3589157"/>
                <a:ext cx="4241289" cy="369332"/>
              </a:xfrm>
              <a:prstGeom prst="rect">
                <a:avLst/>
              </a:prstGeom>
              <a:blipFill>
                <a:blip r:embed="rId4"/>
                <a:stretch>
                  <a:fillRect t="-36667" r="-2096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75783EA-643F-FDAA-77E4-F9C3710B17F0}"/>
              </a:ext>
            </a:extLst>
          </p:cNvPr>
          <p:cNvSpPr txBox="1"/>
          <p:nvPr/>
        </p:nvSpPr>
        <p:spPr>
          <a:xfrm>
            <a:off x="572755" y="4126205"/>
            <a:ext cx="7275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Green’s theorem expresses scalar field inside a volume </a:t>
            </a:r>
            <a:r>
              <a:rPr lang="en-US" i="1" dirty="0"/>
              <a:t>V</a:t>
            </a:r>
            <a:r>
              <a:rPr lang="en-US" dirty="0"/>
              <a:t> in terms of values of the field and its normal derivative on boundary surface </a:t>
            </a:r>
            <a:r>
              <a:rPr lang="en-US" i="1" dirty="0"/>
              <a:t>S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6100A6-7C50-A42A-D221-9C0D2F8CB543}"/>
                  </a:ext>
                </a:extLst>
              </p:cNvPr>
              <p:cNvSpPr txBox="1"/>
              <p:nvPr/>
            </p:nvSpPr>
            <p:spPr>
              <a:xfrm>
                <a:off x="572755" y="5858177"/>
                <a:ext cx="5523245" cy="7765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Take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and plug into above. Also 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We then obtain: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6100A6-7C50-A42A-D221-9C0D2F8CB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5" y="5858177"/>
                <a:ext cx="5523245" cy="776559"/>
              </a:xfrm>
              <a:prstGeom prst="rect">
                <a:avLst/>
              </a:prstGeom>
              <a:blipFill>
                <a:blip r:embed="rId5"/>
                <a:stretch>
                  <a:fillRect l="-688" t="-6452" r="-1376"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F6D04494-F571-7A46-8538-20A9441120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7338" y="4768865"/>
            <a:ext cx="5965193" cy="100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13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860407-A80E-E54A-C27C-3170358863A9}"/>
              </a:ext>
            </a:extLst>
          </p:cNvPr>
          <p:cNvSpPr txBox="1"/>
          <p:nvPr/>
        </p:nvSpPr>
        <p:spPr>
          <a:xfrm>
            <a:off x="697229" y="468630"/>
            <a:ext cx="8868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Obtaining the Kirchhoff Diffraction Integral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E3B93D3-DC95-6F0C-6798-22D7F1A31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183" y="1145513"/>
            <a:ext cx="7544891" cy="94726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09A7F7-BCC0-5578-4F04-2BB70773CC63}"/>
                  </a:ext>
                </a:extLst>
              </p:cNvPr>
              <p:cNvSpPr txBox="1"/>
              <p:nvPr/>
            </p:nvSpPr>
            <p:spPr>
              <a:xfrm>
                <a:off x="697228" y="2149335"/>
                <a:ext cx="9304774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Under the </a:t>
                </a:r>
                <a:r>
                  <a:rPr lang="en-US" b="1" dirty="0"/>
                  <a:t>Kirchhoff approximation</a:t>
                </a:r>
                <a:r>
                  <a:rPr lang="en-US" dirty="0"/>
                  <a:t>, </a:t>
                </a:r>
                <a:r>
                  <a:rPr lang="en-US" b="1" dirty="0"/>
                  <a:t>plug in Green’s function for Helmholtz equation </a:t>
                </a:r>
                <a:r>
                  <a:rPr lang="en-US" dirty="0"/>
                  <a:t>and </a:t>
                </a:r>
                <a:r>
                  <a:rPr lang="en-US" b="1" dirty="0"/>
                  <a:t>assume the following:</a:t>
                </a:r>
                <a:endParaRPr lang="en-US" dirty="0"/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and its first derivative are continuous across any apertures in </a:t>
                </a:r>
                <a:r>
                  <a:rPr lang="en-US" i="1" dirty="0"/>
                  <a:t>S</a:t>
                </a:r>
                <a:r>
                  <a:rPr lang="en-US" i="1" baseline="-25000" dirty="0"/>
                  <a:t>1</a:t>
                </a:r>
                <a:r>
                  <a:rPr lang="en-US" i="1" dirty="0"/>
                  <a:t>.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and its first derivative are zero on </a:t>
                </a:r>
                <a:r>
                  <a:rPr lang="en-US" i="1" dirty="0"/>
                  <a:t>S</a:t>
                </a:r>
                <a:r>
                  <a:rPr lang="en-US" i="1" baseline="-25000" dirty="0"/>
                  <a:t>1 </a:t>
                </a:r>
                <a:r>
                  <a:rPr lang="en-US" dirty="0"/>
                  <a:t>otherwise.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09A7F7-BCC0-5578-4F04-2BB70773C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28" y="2149335"/>
                <a:ext cx="9304774" cy="1354217"/>
              </a:xfrm>
              <a:prstGeom prst="rect">
                <a:avLst/>
              </a:prstGeom>
              <a:blipFill>
                <a:blip r:embed="rId3"/>
                <a:stretch>
                  <a:fillRect l="-409" t="-1869" b="-7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389338B-67D4-E831-473C-E0845A8E5CDD}"/>
              </a:ext>
            </a:extLst>
          </p:cNvPr>
          <p:cNvSpPr txBox="1"/>
          <p:nvPr/>
        </p:nvSpPr>
        <p:spPr>
          <a:xfrm>
            <a:off x="697228" y="3687745"/>
            <a:ext cx="999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Green’s function for Helmholtz equation is just spherical waves (assume outgoing at infinity):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B25613-3417-C2FA-2890-5F81E511AC80}"/>
                  </a:ext>
                </a:extLst>
              </p:cNvPr>
              <p:cNvSpPr txBox="1"/>
              <p:nvPr/>
            </p:nvSpPr>
            <p:spPr>
              <a:xfrm>
                <a:off x="2462786" y="4137128"/>
                <a:ext cx="4785028" cy="5958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𝑖𝑘𝑅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sz="2400" dirty="0"/>
                  <a:t>   where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B25613-3417-C2FA-2890-5F81E511A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786" y="4137128"/>
                <a:ext cx="4785028" cy="595869"/>
              </a:xfrm>
              <a:prstGeom prst="rect">
                <a:avLst/>
              </a:prstGeom>
              <a:blipFill>
                <a:blip r:embed="rId4"/>
                <a:stretch>
                  <a:fillRect l="-2116" r="-291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95D8B6B-82D9-A659-F59E-C2DCC5CAD9A8}"/>
              </a:ext>
            </a:extLst>
          </p:cNvPr>
          <p:cNvSpPr txBox="1"/>
          <p:nvPr/>
        </p:nvSpPr>
        <p:spPr>
          <a:xfrm>
            <a:off x="9022314" y="1213234"/>
            <a:ext cx="2411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assume inward pointing unit normal.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461081-CE50-1D31-A451-40F9B8A13430}"/>
              </a:ext>
            </a:extLst>
          </p:cNvPr>
          <p:cNvSpPr txBox="1"/>
          <p:nvPr/>
        </p:nvSpPr>
        <p:spPr>
          <a:xfrm>
            <a:off x="697228" y="4918378"/>
            <a:ext cx="10821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Upon plugging in and noting that the integral over S</a:t>
            </a:r>
            <a:r>
              <a:rPr lang="en-US" baseline="-25000" dirty="0"/>
              <a:t>2</a:t>
            </a:r>
            <a:r>
              <a:rPr lang="en-US" i="1" dirty="0"/>
              <a:t> </a:t>
            </a:r>
            <a:r>
              <a:rPr lang="en-US" dirty="0"/>
              <a:t>will vanish when we take it to be infinitely far away, and same for S</a:t>
            </a:r>
            <a:r>
              <a:rPr lang="en-US" baseline="-25000" dirty="0"/>
              <a:t>1 </a:t>
            </a:r>
            <a:r>
              <a:rPr lang="en-US" dirty="0"/>
              <a:t>everywhere besides aperture, we obtain the </a:t>
            </a:r>
            <a:r>
              <a:rPr lang="en-US" b="1" dirty="0"/>
              <a:t>Kirchhoff diffraction integral</a:t>
            </a:r>
            <a:r>
              <a:rPr lang="en-US" dirty="0"/>
              <a:t>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70ACBD-9503-3895-558F-57B1CCD83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1530" y="5712487"/>
            <a:ext cx="6979914" cy="74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44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05549-F095-0630-2A45-182E934D9439}"/>
              </a:ext>
            </a:extLst>
          </p:cNvPr>
          <p:cNvSpPr txBox="1"/>
          <p:nvPr/>
        </p:nvSpPr>
        <p:spPr>
          <a:xfrm>
            <a:off x="697229" y="468630"/>
            <a:ext cx="8868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Problems with the Kirchhoff Diffraction Integral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6B417C-640B-715A-A8F7-FEB79B168B8B}"/>
                  </a:ext>
                </a:extLst>
              </p:cNvPr>
              <p:cNvSpPr txBox="1"/>
              <p:nvPr/>
            </p:nvSpPr>
            <p:spPr>
              <a:xfrm>
                <a:off x="854109" y="1296237"/>
                <a:ext cx="9616885" cy="3400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It is mathematically inconsistent: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Can be shown that if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and its first derivative are zero everywhere on a finite surface,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everywhere in space. 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hence the diffracted field should actually vanish!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b="1" dirty="0"/>
                  <a:t>Nevertheless,</a:t>
                </a:r>
                <a:r>
                  <a:rPr lang="en-US" dirty="0"/>
                  <a:t> </a:t>
                </a:r>
                <a:r>
                  <a:rPr lang="en-US" b="1" dirty="0"/>
                  <a:t>all standard diffraction approximations in classical optics (Fresnel, Fraunhofer) are based on the Kirchhoff integral – it somehow still gives reasonable results under certain limits!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Primary limitation: assume d/𝜆 &gt;&gt; 1 (aperture much larger than wavelength)</a:t>
                </a:r>
              </a:p>
              <a:p>
                <a:pPr marL="1200150" lvl="2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This allows us to ignore edge effects.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So, if d/𝜆 ~ 1 or less, Kirchhoff integral should be invalid! 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6B417C-640B-715A-A8F7-FEB79B168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109" y="1296237"/>
                <a:ext cx="9616885" cy="3400931"/>
              </a:xfrm>
              <a:prstGeom prst="rect">
                <a:avLst/>
              </a:prstGeom>
              <a:blipFill>
                <a:blip r:embed="rId2"/>
                <a:stretch>
                  <a:fillRect l="-396" t="-1115" r="-396" b="-1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3033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3F7F08-E4BD-6835-8474-5672334D44FB}"/>
              </a:ext>
            </a:extLst>
          </p:cNvPr>
          <p:cNvSpPr txBox="1"/>
          <p:nvPr/>
        </p:nvSpPr>
        <p:spPr>
          <a:xfrm>
            <a:off x="697229" y="468630"/>
            <a:ext cx="8868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Using the Dirichlet Green’s Function Instead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E92CE30-CA3A-602C-5A01-7D62B410711A}"/>
                  </a:ext>
                </a:extLst>
              </p:cNvPr>
              <p:cNvSpPr txBox="1"/>
              <p:nvPr/>
            </p:nvSpPr>
            <p:spPr>
              <a:xfrm>
                <a:off x="854109" y="1296237"/>
                <a:ext cx="10129841" cy="10002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Mathematical self-consistency can be achieved by choosing a more appropriate Green’s function appropriate to Dirichlet (specify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) or Neumann (specify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) boundary conditions.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Let’s focus on Dirichlet condition. The Green’s function must satisfy: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E92CE30-CA3A-602C-5A01-7D62B4107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109" y="1296237"/>
                <a:ext cx="10129841" cy="1000274"/>
              </a:xfrm>
              <a:prstGeom prst="rect">
                <a:avLst/>
              </a:prstGeom>
              <a:blipFill>
                <a:blip r:embed="rId2"/>
                <a:stretch>
                  <a:fillRect l="-376" t="-3797" b="-8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BDD3722-74C3-E16D-70F8-38CE532EF198}"/>
                  </a:ext>
                </a:extLst>
              </p:cNvPr>
              <p:cNvSpPr txBox="1"/>
              <p:nvPr/>
            </p:nvSpPr>
            <p:spPr>
              <a:xfrm>
                <a:off x="3516315" y="2477787"/>
                <a:ext cx="32306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on </a:t>
                </a:r>
                <a:r>
                  <a:rPr lang="en-US" sz="2400" i="1" dirty="0"/>
                  <a:t>S</a:t>
                </a:r>
                <a:r>
                  <a:rPr lang="en-US" sz="2400" i="1" baseline="-25000" dirty="0"/>
                  <a:t>1</a:t>
                </a:r>
                <a:r>
                  <a:rPr lang="en-US" sz="2400" dirty="0"/>
                  <a:t>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BDD3722-74C3-E16D-70F8-38CE532EF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315" y="2477787"/>
                <a:ext cx="3230628" cy="369332"/>
              </a:xfrm>
              <a:prstGeom prst="rect">
                <a:avLst/>
              </a:prstGeom>
              <a:blipFill>
                <a:blip r:embed="rId3"/>
                <a:stretch>
                  <a:fillRect l="-3125" t="-35484" r="-4688" b="-48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641330-EFB3-63C3-CA6A-D655CAEDD8B8}"/>
                  </a:ext>
                </a:extLst>
              </p:cNvPr>
              <p:cNvSpPr txBox="1"/>
              <p:nvPr/>
            </p:nvSpPr>
            <p:spPr>
              <a:xfrm>
                <a:off x="854109" y="3028395"/>
                <a:ext cx="8868801" cy="178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This is then mathematically self-consistent with our original “Kirchhoff assumptions”: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on </a:t>
                </a:r>
                <a:r>
                  <a:rPr lang="en-US" i="1" dirty="0"/>
                  <a:t>S</a:t>
                </a:r>
                <a:r>
                  <a:rPr lang="en-US" i="1" baseline="-25000" dirty="0"/>
                  <a:t>1</a:t>
                </a:r>
                <a:r>
                  <a:rPr lang="en-US" i="1" dirty="0"/>
                  <a:t> </a:t>
                </a:r>
                <a:r>
                  <a:rPr lang="en-US" dirty="0"/>
                  <a:t>except at the apertures (screen blocks everything)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incident wave at the apertures (aperture lets wave continuously through)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b="1" dirty="0"/>
                  <a:t>Note these assumptions still imply d/𝜆 &gt;&gt; 1!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Then we can obtain the </a:t>
                </a:r>
                <a:r>
                  <a:rPr lang="en-US" b="1" dirty="0"/>
                  <a:t>generalized Kirchhoff integral </a:t>
                </a:r>
                <a:r>
                  <a:rPr lang="en-US" dirty="0"/>
                  <a:t>for </a:t>
                </a:r>
                <a:r>
                  <a:rPr lang="en-US" b="1" dirty="0"/>
                  <a:t>Dirichlet Green’s function:</a:t>
                </a:r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641330-EFB3-63C3-CA6A-D655CAEDD8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109" y="3028395"/>
                <a:ext cx="8868801" cy="1785104"/>
              </a:xfrm>
              <a:prstGeom prst="rect">
                <a:avLst/>
              </a:prstGeom>
              <a:blipFill>
                <a:blip r:embed="rId4"/>
                <a:stretch>
                  <a:fillRect l="-429" t="-1408" b="-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C35678EB-1D43-07A5-041B-23D7B1DD38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1921" y="4994775"/>
            <a:ext cx="5196622" cy="80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68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B76E2F-196A-5164-F880-D1E7F3CA27BF}"/>
              </a:ext>
            </a:extLst>
          </p:cNvPr>
          <p:cNvSpPr txBox="1"/>
          <p:nvPr/>
        </p:nvSpPr>
        <p:spPr>
          <a:xfrm>
            <a:off x="697229" y="403749"/>
            <a:ext cx="8868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Specializing to the case of “planar screen” w/aperture at z=0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5F574D-FFE7-54BD-179B-59BCCD1BC589}"/>
              </a:ext>
            </a:extLst>
          </p:cNvPr>
          <p:cNvSpPr txBox="1"/>
          <p:nvPr/>
        </p:nvSpPr>
        <p:spPr>
          <a:xfrm>
            <a:off x="793819" y="966078"/>
            <a:ext cx="9857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we can obtain more specialized integrals for the case where we have a planar screen with an aperture in it, located at z = 0. We will do this for </a:t>
            </a:r>
            <a:r>
              <a:rPr lang="en-US" b="1" dirty="0"/>
              <a:t>both Dirichlet and Kirchhoff cases.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F24654-C898-BBFC-2948-8E8D0F5951B5}"/>
              </a:ext>
            </a:extLst>
          </p:cNvPr>
          <p:cNvSpPr txBox="1"/>
          <p:nvPr/>
        </p:nvSpPr>
        <p:spPr>
          <a:xfrm>
            <a:off x="934015" y="1713073"/>
            <a:ext cx="268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the </a:t>
            </a:r>
            <a:r>
              <a:rPr lang="en-US" u="sng" dirty="0"/>
              <a:t>Dirichlet case</a:t>
            </a:r>
            <a:r>
              <a:rPr lang="en-US" dirty="0"/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251322-025A-E8F2-E6F0-40795F2C92BC}"/>
              </a:ext>
            </a:extLst>
          </p:cNvPr>
          <p:cNvSpPr txBox="1"/>
          <p:nvPr/>
        </p:nvSpPr>
        <p:spPr>
          <a:xfrm>
            <a:off x="934015" y="2175650"/>
            <a:ext cx="4369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Method of images used to obtain the following explicit Green’s function: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CBA54C-95F2-4F74-E4F8-C3BB44165A1C}"/>
                  </a:ext>
                </a:extLst>
              </p:cNvPr>
              <p:cNvSpPr txBox="1"/>
              <p:nvPr/>
            </p:nvSpPr>
            <p:spPr>
              <a:xfrm>
                <a:off x="1101545" y="3012381"/>
                <a:ext cx="2987100" cy="6664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𝑖𝑘𝑅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CBA54C-95F2-4F74-E4F8-C3BB44165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545" y="3012381"/>
                <a:ext cx="2987100" cy="666464"/>
              </a:xfrm>
              <a:prstGeom prst="rect">
                <a:avLst/>
              </a:prstGeom>
              <a:blipFill>
                <a:blip r:embed="rId2"/>
                <a:stretch>
                  <a:fillRect l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1514672-7116-E992-8296-F196C2B1340A}"/>
              </a:ext>
            </a:extLst>
          </p:cNvPr>
          <p:cNvSpPr txBox="1"/>
          <p:nvPr/>
        </p:nvSpPr>
        <p:spPr>
          <a:xfrm>
            <a:off x="548392" y="3799783"/>
            <a:ext cx="4625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Hence compute generalized Kirchhoff integral: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BA1B77-8A33-DF0C-8B9C-5F127A64F3EE}"/>
                  </a:ext>
                </a:extLst>
              </p:cNvPr>
              <p:cNvSpPr txBox="1"/>
              <p:nvPr/>
            </p:nvSpPr>
            <p:spPr>
              <a:xfrm>
                <a:off x="591671" y="4947976"/>
                <a:ext cx="5053884" cy="5774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=−2∙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𝑖𝑘𝑅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𝑘𝑅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2BA1B77-8A33-DF0C-8B9C-5F127A64F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71" y="4947976"/>
                <a:ext cx="5053884" cy="577466"/>
              </a:xfrm>
              <a:prstGeom prst="rect">
                <a:avLst/>
              </a:prstGeom>
              <a:blipFill>
                <a:blip r:embed="rId3"/>
                <a:stretch>
                  <a:fillRect l="-752" t="-869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153BDE90-B40B-EFF0-6873-9EA9D4691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30" y="5624073"/>
            <a:ext cx="5982001" cy="1098432"/>
          </a:xfrm>
          <a:prstGeom prst="rect">
            <a:avLst/>
          </a:prstGeom>
        </p:spPr>
      </p:pic>
      <p:pic>
        <p:nvPicPr>
          <p:cNvPr id="17" name="Picture 16" descr="Text, letter&#10;&#10;Description automatically generated">
            <a:extLst>
              <a:ext uri="{FF2B5EF4-FFF2-40B4-BE49-F238E27FC236}">
                <a16:creationId xmlns:a16="http://schemas.microsoft.com/office/drawing/2014/main" id="{A389C957-08F9-C258-C901-93178032A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529" y="4169115"/>
            <a:ext cx="4187686" cy="646331"/>
          </a:xfrm>
          <a:prstGeom prst="rect">
            <a:avLst/>
          </a:prstGeom>
        </p:spPr>
      </p:pic>
      <p:pic>
        <p:nvPicPr>
          <p:cNvPr id="21" name="Picture 20" descr="Text, letter&#10;&#10;Description automatically generated">
            <a:extLst>
              <a:ext uri="{FF2B5EF4-FFF2-40B4-BE49-F238E27FC236}">
                <a16:creationId xmlns:a16="http://schemas.microsoft.com/office/drawing/2014/main" id="{B6C3C7DC-F063-6986-7042-7F06D30DFF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4784" y="5358072"/>
            <a:ext cx="4187686" cy="783308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26645A66-56D1-2B09-E420-34A02A4448C9}"/>
              </a:ext>
            </a:extLst>
          </p:cNvPr>
          <p:cNvGrpSpPr/>
          <p:nvPr/>
        </p:nvGrpSpPr>
        <p:grpSpPr>
          <a:xfrm>
            <a:off x="6888790" y="2024768"/>
            <a:ext cx="4162251" cy="3261789"/>
            <a:chOff x="7457120" y="1752576"/>
            <a:chExt cx="4162251" cy="3261789"/>
          </a:xfrm>
        </p:grpSpPr>
        <p:pic>
          <p:nvPicPr>
            <p:cNvPr id="19" name="Picture 18" descr="A picture containing antenna, line&#10;&#10;Description automatically generated">
              <a:extLst>
                <a:ext uri="{FF2B5EF4-FFF2-40B4-BE49-F238E27FC236}">
                  <a16:creationId xmlns:a16="http://schemas.microsoft.com/office/drawing/2014/main" id="{EBCA7F53-8BF7-79FF-5DD0-4E1E3C9E7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79599" y="1910454"/>
              <a:ext cx="3316508" cy="310391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A205A6-7D1B-4C53-7BC3-4619094BB065}"/>
                </a:ext>
              </a:extLst>
            </p:cNvPr>
            <p:cNvSpPr txBox="1"/>
            <p:nvPr/>
          </p:nvSpPr>
          <p:spPr>
            <a:xfrm>
              <a:off x="7457120" y="2608106"/>
              <a:ext cx="9032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source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A3C69C5-6FED-F8D9-2552-80220B155C72}"/>
                </a:ext>
              </a:extLst>
            </p:cNvPr>
            <p:cNvSpPr txBox="1"/>
            <p:nvPr/>
          </p:nvSpPr>
          <p:spPr>
            <a:xfrm>
              <a:off x="10396182" y="2100275"/>
              <a:ext cx="12231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observ</a:t>
              </a:r>
              <a:r>
                <a:rPr lang="en-US" dirty="0"/>
                <a:t>. pt.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3A34D67-589D-C463-A6AD-CF2EAAE2EFDE}"/>
                </a:ext>
              </a:extLst>
            </p:cNvPr>
            <p:cNvSpPr txBox="1"/>
            <p:nvPr/>
          </p:nvSpPr>
          <p:spPr>
            <a:xfrm>
              <a:off x="8831513" y="1752576"/>
              <a:ext cx="825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screen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4D84930-AD02-2F1B-086A-12A7706590E2}"/>
                </a:ext>
              </a:extLst>
            </p:cNvPr>
            <p:cNvSpPr txBox="1"/>
            <p:nvPr/>
          </p:nvSpPr>
          <p:spPr>
            <a:xfrm>
              <a:off x="9275972" y="3615055"/>
              <a:ext cx="1038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aperture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909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8E9B95-3D02-9AA7-8FF8-5130839BC597}"/>
              </a:ext>
            </a:extLst>
          </p:cNvPr>
          <p:cNvSpPr txBox="1"/>
          <p:nvPr/>
        </p:nvSpPr>
        <p:spPr>
          <a:xfrm>
            <a:off x="399853" y="831758"/>
            <a:ext cx="4239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Suppose incoming waves are symmetric </a:t>
            </a:r>
            <a:r>
              <a:rPr lang="en-US" dirty="0" err="1"/>
              <a:t>w.r.t.</a:t>
            </a:r>
            <a:r>
              <a:rPr lang="en-US" dirty="0"/>
              <a:t> aperture axis (see figure to the right).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CE90AA-16E9-972B-C646-A32130281689}"/>
              </a:ext>
            </a:extLst>
          </p:cNvPr>
          <p:cNvSpPr txBox="1"/>
          <p:nvPr/>
        </p:nvSpPr>
        <p:spPr>
          <a:xfrm>
            <a:off x="399853" y="1679228"/>
            <a:ext cx="3311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further simplify to obtain: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EC31035-208B-3C78-5890-F758C7406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53" y="2300190"/>
            <a:ext cx="5595531" cy="95069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B52F8C-0531-B019-0887-D8728CF16066}"/>
                  </a:ext>
                </a:extLst>
              </p:cNvPr>
              <p:cNvSpPr txBox="1"/>
              <p:nvPr/>
            </p:nvSpPr>
            <p:spPr>
              <a:xfrm>
                <a:off x="399853" y="3338951"/>
                <a:ext cx="596872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On the other hand, to compute </a:t>
                </a:r>
                <a:r>
                  <a:rPr lang="en-US" u="sng" dirty="0"/>
                  <a:t>Kirchhoff case</a:t>
                </a:r>
                <a:r>
                  <a:rPr lang="en-US" dirty="0"/>
                  <a:t>, assume our source is a distant point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) that produces spherical waves ~</a:t>
                </a:r>
                <a:r>
                  <a:rPr lang="en-US" dirty="0" err="1"/>
                  <a:t>e</a:t>
                </a:r>
                <a:r>
                  <a:rPr lang="en-US" baseline="30000" dirty="0" err="1"/>
                  <a:t>ikR</a:t>
                </a:r>
                <a:r>
                  <a:rPr lang="en-US" baseline="30000" dirty="0"/>
                  <a:t>’</a:t>
                </a:r>
                <a:r>
                  <a:rPr lang="en-US" dirty="0"/>
                  <a:t>/R’ that are incident on aperture. Plug this into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 the Kirchhoff integral: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B52F8C-0531-B019-0887-D8728CF16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53" y="3338951"/>
                <a:ext cx="5968721" cy="1200329"/>
              </a:xfrm>
              <a:prstGeom prst="rect">
                <a:avLst/>
              </a:prstGeom>
              <a:blipFill>
                <a:blip r:embed="rId3"/>
                <a:stretch>
                  <a:fillRect l="-849" t="-3158" b="-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CDCF98-71D9-D24E-E60A-3C74785F0DB5}"/>
                  </a:ext>
                </a:extLst>
              </p:cNvPr>
              <p:cNvSpPr txBox="1"/>
              <p:nvPr/>
            </p:nvSpPr>
            <p:spPr>
              <a:xfrm>
                <a:off x="559713" y="4642547"/>
                <a:ext cx="5370829" cy="600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𝑖𝑘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𝑖𝑘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ACDCF98-71D9-D24E-E60A-3C74785F0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13" y="4642547"/>
                <a:ext cx="5370829" cy="600164"/>
              </a:xfrm>
              <a:prstGeom prst="rect">
                <a:avLst/>
              </a:prstGeom>
              <a:blipFill>
                <a:blip r:embed="rId4"/>
                <a:stretch>
                  <a:fillRect l="-23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A03898C-5758-1F76-4165-58BFADD1F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899" y="5541420"/>
            <a:ext cx="5980455" cy="856204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B0E67EDF-7DB6-DF35-0646-FC8948F62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8574" y="1539079"/>
            <a:ext cx="5630861" cy="370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6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4663</TotalTime>
  <Words>2321</Words>
  <Application>Microsoft Macintosh PowerPoint</Application>
  <PresentationFormat>Widescreen</PresentationFormat>
  <Paragraphs>177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Office Theme</vt:lpstr>
      <vt:lpstr>Basics of Diffraction through Apertures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Geoffrey Zheng</dc:creator>
  <cp:lastModifiedBy>Geoffrey Zheng</cp:lastModifiedBy>
  <cp:revision>275</cp:revision>
  <cp:lastPrinted>2022-08-26T18:42:45Z</cp:lastPrinted>
  <dcterms:created xsi:type="dcterms:W3CDTF">2022-08-23T18:06:43Z</dcterms:created>
  <dcterms:modified xsi:type="dcterms:W3CDTF">2022-08-26T23:55:46Z</dcterms:modified>
</cp:coreProperties>
</file>